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256" r:id="rId5"/>
    <p:sldId id="291" r:id="rId6"/>
    <p:sldId id="344" r:id="rId7"/>
    <p:sldId id="345" r:id="rId8"/>
    <p:sldId id="341" r:id="rId9"/>
    <p:sldId id="352" r:id="rId10"/>
    <p:sldId id="354" r:id="rId11"/>
    <p:sldId id="335" r:id="rId12"/>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guide id="3" pos="5534" userDrawn="1">
          <p15:clr>
            <a:srgbClr val="A4A3A4"/>
          </p15:clr>
        </p15:guide>
        <p15:guide id="4" pos="204" userDrawn="1">
          <p15:clr>
            <a:srgbClr val="A4A3A4"/>
          </p15:clr>
        </p15:guide>
        <p15:guide id="5" pos="90" userDrawn="1">
          <p15:clr>
            <a:srgbClr val="A4A3A4"/>
          </p15:clr>
        </p15:guide>
        <p15:guide id="6" orient="horz" pos="6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stas Papamichail" initials="CP" lastIdx="4" clrIdx="0">
    <p:extLst>
      <p:ext uri="{19B8F6BF-5375-455C-9EA6-DF929625EA0E}">
        <p15:presenceInfo xmlns:p15="http://schemas.microsoft.com/office/powerpoint/2012/main" userId="Costas Papamichai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D5D"/>
    <a:srgbClr val="FF9B9B"/>
    <a:srgbClr val="27AAE1"/>
    <a:srgbClr val="A3E7FF"/>
    <a:srgbClr val="2746E1"/>
    <a:srgbClr val="9395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69" autoAdjust="0"/>
    <p:restoredTop sz="94660" autoAdjust="0"/>
  </p:normalViewPr>
  <p:slideViewPr>
    <p:cSldViewPr snapToGrid="0" showGuides="1">
      <p:cViewPr varScale="1">
        <p:scale>
          <a:sx n="151" d="100"/>
          <a:sy n="151" d="100"/>
        </p:scale>
        <p:origin x="4692" y="354"/>
      </p:cViewPr>
      <p:guideLst>
        <p:guide orient="horz" pos="2183"/>
        <p:guide pos="2880"/>
        <p:guide pos="5534"/>
        <p:guide pos="204"/>
        <p:guide pos="90"/>
        <p:guide orient="horz" pos="6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E1BB53-3B5A-4A9F-9715-DC927176488B}"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341D1E3D-A900-4103-A00C-0FFC0282C148}">
      <dgm:prSet phldrT="[Text]"/>
      <dgm:spPr/>
      <dgm:t>
        <a:bodyPr/>
        <a:lstStyle/>
        <a:p>
          <a:r>
            <a:rPr lang="en-US" dirty="0"/>
            <a:t>Asset Registry</a:t>
          </a:r>
        </a:p>
      </dgm:t>
    </dgm:pt>
    <dgm:pt modelId="{698F072D-E866-45CF-AC8E-5F7D67A117CA}" type="parTrans" cxnId="{DE5BB061-7FE7-4D64-BACE-A718394A3025}">
      <dgm:prSet/>
      <dgm:spPr/>
      <dgm:t>
        <a:bodyPr/>
        <a:lstStyle/>
        <a:p>
          <a:endParaRPr lang="en-US"/>
        </a:p>
      </dgm:t>
    </dgm:pt>
    <dgm:pt modelId="{D4BBAFE1-E3E9-45FE-91DC-3702E6BD4614}" type="sibTrans" cxnId="{DE5BB061-7FE7-4D64-BACE-A718394A3025}">
      <dgm:prSet/>
      <dgm:spPr/>
      <dgm:t>
        <a:bodyPr/>
        <a:lstStyle/>
        <a:p>
          <a:endParaRPr lang="en-US"/>
        </a:p>
      </dgm:t>
    </dgm:pt>
    <dgm:pt modelId="{1E337E96-E02D-4755-866B-2AC01E6EB6BC}">
      <dgm:prSet phldrT="[Text]"/>
      <dgm:spPr/>
      <dgm:t>
        <a:bodyPr/>
        <a:lstStyle/>
        <a:p>
          <a:r>
            <a:rPr lang="en-US" dirty="0"/>
            <a:t>Trading algos</a:t>
          </a:r>
        </a:p>
      </dgm:t>
    </dgm:pt>
    <dgm:pt modelId="{48010684-B8B6-463D-B04E-BB59385010BF}" type="parTrans" cxnId="{D39C2596-DB7B-40A1-9CEA-A0278CBA7533}">
      <dgm:prSet/>
      <dgm:spPr/>
      <dgm:t>
        <a:bodyPr/>
        <a:lstStyle/>
        <a:p>
          <a:endParaRPr lang="en-US"/>
        </a:p>
      </dgm:t>
    </dgm:pt>
    <dgm:pt modelId="{2E5963E3-4BF7-4EB9-B0D7-D873754A2DDD}" type="sibTrans" cxnId="{D39C2596-DB7B-40A1-9CEA-A0278CBA7533}">
      <dgm:prSet/>
      <dgm:spPr/>
      <dgm:t>
        <a:bodyPr/>
        <a:lstStyle/>
        <a:p>
          <a:endParaRPr lang="en-US"/>
        </a:p>
      </dgm:t>
    </dgm:pt>
    <dgm:pt modelId="{B6F98715-4D4B-4F13-B4B1-EFFD9F464E9C}">
      <dgm:prSet phldrT="[Text]"/>
      <dgm:spPr/>
      <dgm:t>
        <a:bodyPr/>
        <a:lstStyle/>
        <a:p>
          <a:r>
            <a:rPr lang="en-US" dirty="0"/>
            <a:t>Peer-to-Peer</a:t>
          </a:r>
        </a:p>
      </dgm:t>
    </dgm:pt>
    <dgm:pt modelId="{EE806EEF-E23F-4C73-B15B-47D5805D3BD2}" type="parTrans" cxnId="{E5461587-4C26-49F6-BD0F-6BC8D86C346A}">
      <dgm:prSet/>
      <dgm:spPr/>
      <dgm:t>
        <a:bodyPr/>
        <a:lstStyle/>
        <a:p>
          <a:endParaRPr lang="en-US"/>
        </a:p>
      </dgm:t>
    </dgm:pt>
    <dgm:pt modelId="{873EF8F4-7A59-4161-95EC-AF4DBA0B4BBC}" type="sibTrans" cxnId="{E5461587-4C26-49F6-BD0F-6BC8D86C346A}">
      <dgm:prSet/>
      <dgm:spPr/>
      <dgm:t>
        <a:bodyPr/>
        <a:lstStyle/>
        <a:p>
          <a:endParaRPr lang="en-US"/>
        </a:p>
      </dgm:t>
    </dgm:pt>
    <dgm:pt modelId="{484121E3-9508-4AB3-9CF2-1BCAF63575C9}">
      <dgm:prSet phldrT="[Text]"/>
      <dgm:spPr/>
      <dgm:t>
        <a:bodyPr/>
        <a:lstStyle/>
        <a:p>
          <a:r>
            <a:rPr lang="en-US" dirty="0"/>
            <a:t>Energy Labeling and certificates</a:t>
          </a:r>
        </a:p>
      </dgm:t>
    </dgm:pt>
    <dgm:pt modelId="{68A703C8-882A-465A-98CA-02EA1C119D59}" type="parTrans" cxnId="{15957311-491A-4B2A-AF7A-47B9FC614500}">
      <dgm:prSet/>
      <dgm:spPr/>
      <dgm:t>
        <a:bodyPr/>
        <a:lstStyle/>
        <a:p>
          <a:endParaRPr lang="en-US"/>
        </a:p>
      </dgm:t>
    </dgm:pt>
    <dgm:pt modelId="{4BECDEFB-21C0-41B9-8891-63E3F04D00CB}" type="sibTrans" cxnId="{15957311-491A-4B2A-AF7A-47B9FC614500}">
      <dgm:prSet/>
      <dgm:spPr/>
      <dgm:t>
        <a:bodyPr/>
        <a:lstStyle/>
        <a:p>
          <a:endParaRPr lang="en-US"/>
        </a:p>
      </dgm:t>
    </dgm:pt>
    <dgm:pt modelId="{183D6022-DB0C-4CB4-AD4F-68428147864E}">
      <dgm:prSet phldrT="[Text]"/>
      <dgm:spPr/>
      <dgm:t>
        <a:bodyPr/>
        <a:lstStyle/>
        <a:p>
          <a:r>
            <a:rPr lang="en-US" dirty="0"/>
            <a:t>Electric Mobility</a:t>
          </a:r>
        </a:p>
      </dgm:t>
    </dgm:pt>
    <dgm:pt modelId="{05002ABB-C426-499F-80BB-079D0F8EDBBC}" type="parTrans" cxnId="{9EB670BA-5DD4-4B7D-A31D-CFCCE3A096A1}">
      <dgm:prSet/>
      <dgm:spPr/>
      <dgm:t>
        <a:bodyPr/>
        <a:lstStyle/>
        <a:p>
          <a:endParaRPr lang="en-US"/>
        </a:p>
      </dgm:t>
    </dgm:pt>
    <dgm:pt modelId="{B00FE30C-99AC-43DA-A5EF-161FD96D27EF}" type="sibTrans" cxnId="{9EB670BA-5DD4-4B7D-A31D-CFCCE3A096A1}">
      <dgm:prSet/>
      <dgm:spPr/>
      <dgm:t>
        <a:bodyPr/>
        <a:lstStyle/>
        <a:p>
          <a:endParaRPr lang="en-US"/>
        </a:p>
      </dgm:t>
    </dgm:pt>
    <dgm:pt modelId="{55AF7708-7983-42AB-A1FD-77A0910AD530}">
      <dgm:prSet phldrT="[Text]"/>
      <dgm:spPr/>
      <dgm:t>
        <a:bodyPr/>
        <a:lstStyle/>
        <a:p>
          <a:r>
            <a:rPr lang="en-US" dirty="0"/>
            <a:t>Microgrid operation</a:t>
          </a:r>
        </a:p>
      </dgm:t>
    </dgm:pt>
    <dgm:pt modelId="{6DDF7CA9-A67C-4A70-8039-2AEA708F949E}" type="parTrans" cxnId="{0D80BE8A-3F51-4700-ADBA-5E47C638AFA5}">
      <dgm:prSet/>
      <dgm:spPr/>
      <dgm:t>
        <a:bodyPr/>
        <a:lstStyle/>
        <a:p>
          <a:endParaRPr lang="en-US"/>
        </a:p>
      </dgm:t>
    </dgm:pt>
    <dgm:pt modelId="{188E5E6A-884A-45C7-8410-402A76ADF8DD}" type="sibTrans" cxnId="{0D80BE8A-3F51-4700-ADBA-5E47C638AFA5}">
      <dgm:prSet/>
      <dgm:spPr/>
      <dgm:t>
        <a:bodyPr/>
        <a:lstStyle/>
        <a:p>
          <a:endParaRPr lang="en-US"/>
        </a:p>
      </dgm:t>
    </dgm:pt>
    <dgm:pt modelId="{5508FB40-6847-4327-B47C-F766F5D2334D}" type="pres">
      <dgm:prSet presAssocID="{7EE1BB53-3B5A-4A9F-9715-DC927176488B}" presName="cycle" presStyleCnt="0">
        <dgm:presLayoutVars>
          <dgm:dir/>
          <dgm:resizeHandles val="exact"/>
        </dgm:presLayoutVars>
      </dgm:prSet>
      <dgm:spPr/>
    </dgm:pt>
    <dgm:pt modelId="{29C931B7-9E66-4514-B60B-3F286B58261B}" type="pres">
      <dgm:prSet presAssocID="{341D1E3D-A900-4103-A00C-0FFC0282C148}" presName="dummy" presStyleCnt="0"/>
      <dgm:spPr/>
    </dgm:pt>
    <dgm:pt modelId="{7098349E-A086-4916-9B3D-CF148BE4D749}" type="pres">
      <dgm:prSet presAssocID="{341D1E3D-A900-4103-A00C-0FFC0282C148}" presName="node" presStyleLbl="revTx" presStyleIdx="0" presStyleCnt="6">
        <dgm:presLayoutVars>
          <dgm:bulletEnabled val="1"/>
        </dgm:presLayoutVars>
      </dgm:prSet>
      <dgm:spPr/>
    </dgm:pt>
    <dgm:pt modelId="{03AB158E-DBCB-44C4-B498-8DA1E83EED4A}" type="pres">
      <dgm:prSet presAssocID="{D4BBAFE1-E3E9-45FE-91DC-3702E6BD4614}" presName="sibTrans" presStyleLbl="node1" presStyleIdx="0" presStyleCnt="6"/>
      <dgm:spPr/>
    </dgm:pt>
    <dgm:pt modelId="{D9461014-D353-4AB2-ABDB-FDB7AA075D0D}" type="pres">
      <dgm:prSet presAssocID="{1E337E96-E02D-4755-866B-2AC01E6EB6BC}" presName="dummy" presStyleCnt="0"/>
      <dgm:spPr/>
    </dgm:pt>
    <dgm:pt modelId="{FFB1A935-75D6-424A-84C6-CF81D60826E5}" type="pres">
      <dgm:prSet presAssocID="{1E337E96-E02D-4755-866B-2AC01E6EB6BC}" presName="node" presStyleLbl="revTx" presStyleIdx="1" presStyleCnt="6">
        <dgm:presLayoutVars>
          <dgm:bulletEnabled val="1"/>
        </dgm:presLayoutVars>
      </dgm:prSet>
      <dgm:spPr/>
    </dgm:pt>
    <dgm:pt modelId="{2933136F-E565-4E47-A4C3-8F81CCFB023E}" type="pres">
      <dgm:prSet presAssocID="{2E5963E3-4BF7-4EB9-B0D7-D873754A2DDD}" presName="sibTrans" presStyleLbl="node1" presStyleIdx="1" presStyleCnt="6"/>
      <dgm:spPr/>
    </dgm:pt>
    <dgm:pt modelId="{E37BBA9E-4935-4D22-84F3-1F422DA19043}" type="pres">
      <dgm:prSet presAssocID="{B6F98715-4D4B-4F13-B4B1-EFFD9F464E9C}" presName="dummy" presStyleCnt="0"/>
      <dgm:spPr/>
    </dgm:pt>
    <dgm:pt modelId="{6D7D251D-E8F8-4C43-8099-DE50615E89ED}" type="pres">
      <dgm:prSet presAssocID="{B6F98715-4D4B-4F13-B4B1-EFFD9F464E9C}" presName="node" presStyleLbl="revTx" presStyleIdx="2" presStyleCnt="6">
        <dgm:presLayoutVars>
          <dgm:bulletEnabled val="1"/>
        </dgm:presLayoutVars>
      </dgm:prSet>
      <dgm:spPr/>
    </dgm:pt>
    <dgm:pt modelId="{76400710-9A69-426D-A789-789057404BBC}" type="pres">
      <dgm:prSet presAssocID="{873EF8F4-7A59-4161-95EC-AF4DBA0B4BBC}" presName="sibTrans" presStyleLbl="node1" presStyleIdx="2" presStyleCnt="6"/>
      <dgm:spPr/>
    </dgm:pt>
    <dgm:pt modelId="{6EE17B16-21B9-466F-8FB0-AE4ED09A173F}" type="pres">
      <dgm:prSet presAssocID="{55AF7708-7983-42AB-A1FD-77A0910AD530}" presName="dummy" presStyleCnt="0"/>
      <dgm:spPr/>
    </dgm:pt>
    <dgm:pt modelId="{B9538E69-8D4F-4240-8C76-06E3291E7CEE}" type="pres">
      <dgm:prSet presAssocID="{55AF7708-7983-42AB-A1FD-77A0910AD530}" presName="node" presStyleLbl="revTx" presStyleIdx="3" presStyleCnt="6">
        <dgm:presLayoutVars>
          <dgm:bulletEnabled val="1"/>
        </dgm:presLayoutVars>
      </dgm:prSet>
      <dgm:spPr/>
    </dgm:pt>
    <dgm:pt modelId="{5F420526-7252-4D1E-A798-DA8980DEECD3}" type="pres">
      <dgm:prSet presAssocID="{188E5E6A-884A-45C7-8410-402A76ADF8DD}" presName="sibTrans" presStyleLbl="node1" presStyleIdx="3" presStyleCnt="6"/>
      <dgm:spPr/>
    </dgm:pt>
    <dgm:pt modelId="{1DD36F99-D2AE-4A36-BD86-D92B287D1F9B}" type="pres">
      <dgm:prSet presAssocID="{484121E3-9508-4AB3-9CF2-1BCAF63575C9}" presName="dummy" presStyleCnt="0"/>
      <dgm:spPr/>
    </dgm:pt>
    <dgm:pt modelId="{7C265872-1A0D-4607-8BB7-7D7E08EEBDAF}" type="pres">
      <dgm:prSet presAssocID="{484121E3-9508-4AB3-9CF2-1BCAF63575C9}" presName="node" presStyleLbl="revTx" presStyleIdx="4" presStyleCnt="6">
        <dgm:presLayoutVars>
          <dgm:bulletEnabled val="1"/>
        </dgm:presLayoutVars>
      </dgm:prSet>
      <dgm:spPr/>
    </dgm:pt>
    <dgm:pt modelId="{D50BCACF-2797-4AB5-B3FA-57574472834B}" type="pres">
      <dgm:prSet presAssocID="{4BECDEFB-21C0-41B9-8891-63E3F04D00CB}" presName="sibTrans" presStyleLbl="node1" presStyleIdx="4" presStyleCnt="6"/>
      <dgm:spPr/>
    </dgm:pt>
    <dgm:pt modelId="{E7ED7229-8CAB-4F7A-A542-1B6A933B8016}" type="pres">
      <dgm:prSet presAssocID="{183D6022-DB0C-4CB4-AD4F-68428147864E}" presName="dummy" presStyleCnt="0"/>
      <dgm:spPr/>
    </dgm:pt>
    <dgm:pt modelId="{8E149BFE-7150-4813-936F-908C517F4278}" type="pres">
      <dgm:prSet presAssocID="{183D6022-DB0C-4CB4-AD4F-68428147864E}" presName="node" presStyleLbl="revTx" presStyleIdx="5" presStyleCnt="6">
        <dgm:presLayoutVars>
          <dgm:bulletEnabled val="1"/>
        </dgm:presLayoutVars>
      </dgm:prSet>
      <dgm:spPr/>
    </dgm:pt>
    <dgm:pt modelId="{06FE75CD-2F7D-4882-A6E7-7B5E551B1B7B}" type="pres">
      <dgm:prSet presAssocID="{B00FE30C-99AC-43DA-A5EF-161FD96D27EF}" presName="sibTrans" presStyleLbl="node1" presStyleIdx="5" presStyleCnt="6"/>
      <dgm:spPr/>
    </dgm:pt>
  </dgm:ptLst>
  <dgm:cxnLst>
    <dgm:cxn modelId="{F441E802-160F-497D-A63C-EA74E27F8EE7}" type="presOf" srcId="{B6F98715-4D4B-4F13-B4B1-EFFD9F464E9C}" destId="{6D7D251D-E8F8-4C43-8099-DE50615E89ED}" srcOrd="0" destOrd="0" presId="urn:microsoft.com/office/officeart/2005/8/layout/cycle1"/>
    <dgm:cxn modelId="{15957311-491A-4B2A-AF7A-47B9FC614500}" srcId="{7EE1BB53-3B5A-4A9F-9715-DC927176488B}" destId="{484121E3-9508-4AB3-9CF2-1BCAF63575C9}" srcOrd="4" destOrd="0" parTransId="{68A703C8-882A-465A-98CA-02EA1C119D59}" sibTransId="{4BECDEFB-21C0-41B9-8891-63E3F04D00CB}"/>
    <dgm:cxn modelId="{83A47322-7D02-4988-AF1B-8F43F3240AB4}" type="presOf" srcId="{484121E3-9508-4AB3-9CF2-1BCAF63575C9}" destId="{7C265872-1A0D-4607-8BB7-7D7E08EEBDAF}" srcOrd="0" destOrd="0" presId="urn:microsoft.com/office/officeart/2005/8/layout/cycle1"/>
    <dgm:cxn modelId="{BB3E7329-0318-4246-A9B4-2E4E34231F75}" type="presOf" srcId="{188E5E6A-884A-45C7-8410-402A76ADF8DD}" destId="{5F420526-7252-4D1E-A798-DA8980DEECD3}" srcOrd="0" destOrd="0" presId="urn:microsoft.com/office/officeart/2005/8/layout/cycle1"/>
    <dgm:cxn modelId="{DE5BB061-7FE7-4D64-BACE-A718394A3025}" srcId="{7EE1BB53-3B5A-4A9F-9715-DC927176488B}" destId="{341D1E3D-A900-4103-A00C-0FFC0282C148}" srcOrd="0" destOrd="0" parTransId="{698F072D-E866-45CF-AC8E-5F7D67A117CA}" sibTransId="{D4BBAFE1-E3E9-45FE-91DC-3702E6BD4614}"/>
    <dgm:cxn modelId="{CBE55E52-872D-42FC-A43B-636799F26FED}" type="presOf" srcId="{183D6022-DB0C-4CB4-AD4F-68428147864E}" destId="{8E149BFE-7150-4813-936F-908C517F4278}" srcOrd="0" destOrd="0" presId="urn:microsoft.com/office/officeart/2005/8/layout/cycle1"/>
    <dgm:cxn modelId="{BE73E176-0105-4EE2-8CF9-B4CBAAD56EDD}" type="presOf" srcId="{D4BBAFE1-E3E9-45FE-91DC-3702E6BD4614}" destId="{03AB158E-DBCB-44C4-B498-8DA1E83EED4A}" srcOrd="0" destOrd="0" presId="urn:microsoft.com/office/officeart/2005/8/layout/cycle1"/>
    <dgm:cxn modelId="{E5461587-4C26-49F6-BD0F-6BC8D86C346A}" srcId="{7EE1BB53-3B5A-4A9F-9715-DC927176488B}" destId="{B6F98715-4D4B-4F13-B4B1-EFFD9F464E9C}" srcOrd="2" destOrd="0" parTransId="{EE806EEF-E23F-4C73-B15B-47D5805D3BD2}" sibTransId="{873EF8F4-7A59-4161-95EC-AF4DBA0B4BBC}"/>
    <dgm:cxn modelId="{0D80BE8A-3F51-4700-ADBA-5E47C638AFA5}" srcId="{7EE1BB53-3B5A-4A9F-9715-DC927176488B}" destId="{55AF7708-7983-42AB-A1FD-77A0910AD530}" srcOrd="3" destOrd="0" parTransId="{6DDF7CA9-A67C-4A70-8039-2AEA708F949E}" sibTransId="{188E5E6A-884A-45C7-8410-402A76ADF8DD}"/>
    <dgm:cxn modelId="{D39C2596-DB7B-40A1-9CEA-A0278CBA7533}" srcId="{7EE1BB53-3B5A-4A9F-9715-DC927176488B}" destId="{1E337E96-E02D-4755-866B-2AC01E6EB6BC}" srcOrd="1" destOrd="0" parTransId="{48010684-B8B6-463D-B04E-BB59385010BF}" sibTransId="{2E5963E3-4BF7-4EB9-B0D7-D873754A2DDD}"/>
    <dgm:cxn modelId="{87A3F59C-2093-41EF-A5CC-9D4AB9E20E3B}" type="presOf" srcId="{7EE1BB53-3B5A-4A9F-9715-DC927176488B}" destId="{5508FB40-6847-4327-B47C-F766F5D2334D}" srcOrd="0" destOrd="0" presId="urn:microsoft.com/office/officeart/2005/8/layout/cycle1"/>
    <dgm:cxn modelId="{AFEB729E-A883-4E31-A2A6-6E35E906C318}" type="presOf" srcId="{2E5963E3-4BF7-4EB9-B0D7-D873754A2DDD}" destId="{2933136F-E565-4E47-A4C3-8F81CCFB023E}" srcOrd="0" destOrd="0" presId="urn:microsoft.com/office/officeart/2005/8/layout/cycle1"/>
    <dgm:cxn modelId="{9EB670BA-5DD4-4B7D-A31D-CFCCE3A096A1}" srcId="{7EE1BB53-3B5A-4A9F-9715-DC927176488B}" destId="{183D6022-DB0C-4CB4-AD4F-68428147864E}" srcOrd="5" destOrd="0" parTransId="{05002ABB-C426-499F-80BB-079D0F8EDBBC}" sibTransId="{B00FE30C-99AC-43DA-A5EF-161FD96D27EF}"/>
    <dgm:cxn modelId="{B3BF5DC9-1F63-4D15-ACF1-CB5B71D4EA25}" type="presOf" srcId="{341D1E3D-A900-4103-A00C-0FFC0282C148}" destId="{7098349E-A086-4916-9B3D-CF148BE4D749}" srcOrd="0" destOrd="0" presId="urn:microsoft.com/office/officeart/2005/8/layout/cycle1"/>
    <dgm:cxn modelId="{30D77ED6-D4EB-493C-804A-E2970F2ADC66}" type="presOf" srcId="{1E337E96-E02D-4755-866B-2AC01E6EB6BC}" destId="{FFB1A935-75D6-424A-84C6-CF81D60826E5}" srcOrd="0" destOrd="0" presId="urn:microsoft.com/office/officeart/2005/8/layout/cycle1"/>
    <dgm:cxn modelId="{3C32FEE3-8E9B-4050-9227-7C37295AD1C4}" type="presOf" srcId="{B00FE30C-99AC-43DA-A5EF-161FD96D27EF}" destId="{06FE75CD-2F7D-4882-A6E7-7B5E551B1B7B}" srcOrd="0" destOrd="0" presId="urn:microsoft.com/office/officeart/2005/8/layout/cycle1"/>
    <dgm:cxn modelId="{EEAC4EE7-2555-4443-9A38-481F56C2E9A5}" type="presOf" srcId="{4BECDEFB-21C0-41B9-8891-63E3F04D00CB}" destId="{D50BCACF-2797-4AB5-B3FA-57574472834B}" srcOrd="0" destOrd="0" presId="urn:microsoft.com/office/officeart/2005/8/layout/cycle1"/>
    <dgm:cxn modelId="{9B9701E8-5BE5-4879-96CC-46BF314D3DA4}" type="presOf" srcId="{55AF7708-7983-42AB-A1FD-77A0910AD530}" destId="{B9538E69-8D4F-4240-8C76-06E3291E7CEE}" srcOrd="0" destOrd="0" presId="urn:microsoft.com/office/officeart/2005/8/layout/cycle1"/>
    <dgm:cxn modelId="{06F81FE8-0AD5-4B91-8EDF-8208251BBDC8}" type="presOf" srcId="{873EF8F4-7A59-4161-95EC-AF4DBA0B4BBC}" destId="{76400710-9A69-426D-A789-789057404BBC}" srcOrd="0" destOrd="0" presId="urn:microsoft.com/office/officeart/2005/8/layout/cycle1"/>
    <dgm:cxn modelId="{2801C03B-1D0C-4CB2-8307-BAEBFACC06E5}" type="presParOf" srcId="{5508FB40-6847-4327-B47C-F766F5D2334D}" destId="{29C931B7-9E66-4514-B60B-3F286B58261B}" srcOrd="0" destOrd="0" presId="urn:microsoft.com/office/officeart/2005/8/layout/cycle1"/>
    <dgm:cxn modelId="{BB34F33B-BC74-46EF-88BF-BE0863EBE4A2}" type="presParOf" srcId="{5508FB40-6847-4327-B47C-F766F5D2334D}" destId="{7098349E-A086-4916-9B3D-CF148BE4D749}" srcOrd="1" destOrd="0" presId="urn:microsoft.com/office/officeart/2005/8/layout/cycle1"/>
    <dgm:cxn modelId="{9689361E-86DA-4977-8996-D4C37DBF7741}" type="presParOf" srcId="{5508FB40-6847-4327-B47C-F766F5D2334D}" destId="{03AB158E-DBCB-44C4-B498-8DA1E83EED4A}" srcOrd="2" destOrd="0" presId="urn:microsoft.com/office/officeart/2005/8/layout/cycle1"/>
    <dgm:cxn modelId="{8FABAE7E-1A5D-48D2-814D-284EB3637A6A}" type="presParOf" srcId="{5508FB40-6847-4327-B47C-F766F5D2334D}" destId="{D9461014-D353-4AB2-ABDB-FDB7AA075D0D}" srcOrd="3" destOrd="0" presId="urn:microsoft.com/office/officeart/2005/8/layout/cycle1"/>
    <dgm:cxn modelId="{FD35F7DB-DC7D-4012-9B6B-DEBACFEB9DB5}" type="presParOf" srcId="{5508FB40-6847-4327-B47C-F766F5D2334D}" destId="{FFB1A935-75D6-424A-84C6-CF81D60826E5}" srcOrd="4" destOrd="0" presId="urn:microsoft.com/office/officeart/2005/8/layout/cycle1"/>
    <dgm:cxn modelId="{AB34C57A-154E-4157-A00A-60A62029167E}" type="presParOf" srcId="{5508FB40-6847-4327-B47C-F766F5D2334D}" destId="{2933136F-E565-4E47-A4C3-8F81CCFB023E}" srcOrd="5" destOrd="0" presId="urn:microsoft.com/office/officeart/2005/8/layout/cycle1"/>
    <dgm:cxn modelId="{F9CD7869-0EBA-4111-9A55-0BAB3F61396B}" type="presParOf" srcId="{5508FB40-6847-4327-B47C-F766F5D2334D}" destId="{E37BBA9E-4935-4D22-84F3-1F422DA19043}" srcOrd="6" destOrd="0" presId="urn:microsoft.com/office/officeart/2005/8/layout/cycle1"/>
    <dgm:cxn modelId="{81872744-7D01-4AF3-9C64-D7595CAB322F}" type="presParOf" srcId="{5508FB40-6847-4327-B47C-F766F5D2334D}" destId="{6D7D251D-E8F8-4C43-8099-DE50615E89ED}" srcOrd="7" destOrd="0" presId="urn:microsoft.com/office/officeart/2005/8/layout/cycle1"/>
    <dgm:cxn modelId="{4E55ECDA-ABB7-4824-B30C-1EA528692399}" type="presParOf" srcId="{5508FB40-6847-4327-B47C-F766F5D2334D}" destId="{76400710-9A69-426D-A789-789057404BBC}" srcOrd="8" destOrd="0" presId="urn:microsoft.com/office/officeart/2005/8/layout/cycle1"/>
    <dgm:cxn modelId="{3D403710-3297-4AA2-A225-2FFDEB952882}" type="presParOf" srcId="{5508FB40-6847-4327-B47C-F766F5D2334D}" destId="{6EE17B16-21B9-466F-8FB0-AE4ED09A173F}" srcOrd="9" destOrd="0" presId="urn:microsoft.com/office/officeart/2005/8/layout/cycle1"/>
    <dgm:cxn modelId="{39381044-51C7-4733-AB8C-0AC8B5A2011E}" type="presParOf" srcId="{5508FB40-6847-4327-B47C-F766F5D2334D}" destId="{B9538E69-8D4F-4240-8C76-06E3291E7CEE}" srcOrd="10" destOrd="0" presId="urn:microsoft.com/office/officeart/2005/8/layout/cycle1"/>
    <dgm:cxn modelId="{D231FDCE-9CCE-43BE-B3D8-393CA8E2BB86}" type="presParOf" srcId="{5508FB40-6847-4327-B47C-F766F5D2334D}" destId="{5F420526-7252-4D1E-A798-DA8980DEECD3}" srcOrd="11" destOrd="0" presId="urn:microsoft.com/office/officeart/2005/8/layout/cycle1"/>
    <dgm:cxn modelId="{A20CDE19-AA1C-4C2E-87C7-DEA2B6342D53}" type="presParOf" srcId="{5508FB40-6847-4327-B47C-F766F5D2334D}" destId="{1DD36F99-D2AE-4A36-BD86-D92B287D1F9B}" srcOrd="12" destOrd="0" presId="urn:microsoft.com/office/officeart/2005/8/layout/cycle1"/>
    <dgm:cxn modelId="{408EF25B-8925-4FDE-829A-2C40EA1173B6}" type="presParOf" srcId="{5508FB40-6847-4327-B47C-F766F5D2334D}" destId="{7C265872-1A0D-4607-8BB7-7D7E08EEBDAF}" srcOrd="13" destOrd="0" presId="urn:microsoft.com/office/officeart/2005/8/layout/cycle1"/>
    <dgm:cxn modelId="{B8281A83-0AA9-440F-8C94-878660B42646}" type="presParOf" srcId="{5508FB40-6847-4327-B47C-F766F5D2334D}" destId="{D50BCACF-2797-4AB5-B3FA-57574472834B}" srcOrd="14" destOrd="0" presId="urn:microsoft.com/office/officeart/2005/8/layout/cycle1"/>
    <dgm:cxn modelId="{8F9B8E62-8B4B-4AA8-B3BD-2C36E11CADC2}" type="presParOf" srcId="{5508FB40-6847-4327-B47C-F766F5D2334D}" destId="{E7ED7229-8CAB-4F7A-A542-1B6A933B8016}" srcOrd="15" destOrd="0" presId="urn:microsoft.com/office/officeart/2005/8/layout/cycle1"/>
    <dgm:cxn modelId="{56143FCC-CD3F-4A6B-87C8-118C1539A5A1}" type="presParOf" srcId="{5508FB40-6847-4327-B47C-F766F5D2334D}" destId="{8E149BFE-7150-4813-936F-908C517F4278}" srcOrd="16" destOrd="0" presId="urn:microsoft.com/office/officeart/2005/8/layout/cycle1"/>
    <dgm:cxn modelId="{DA8CF0CB-476E-4420-8E43-23D444DAC7A2}" type="presParOf" srcId="{5508FB40-6847-4327-B47C-F766F5D2334D}" destId="{06FE75CD-2F7D-4882-A6E7-7B5E551B1B7B}" srcOrd="17"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8349E-A086-4916-9B3D-CF148BE4D749}">
      <dsp:nvSpPr>
        <dsp:cNvPr id="0" name=""/>
        <dsp:cNvSpPr/>
      </dsp:nvSpPr>
      <dsp:spPr>
        <a:xfrm>
          <a:off x="3560197" y="10416"/>
          <a:ext cx="830460" cy="830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Asset Registry</a:t>
          </a:r>
        </a:p>
      </dsp:txBody>
      <dsp:txXfrm>
        <a:off x="3560197" y="10416"/>
        <a:ext cx="830460" cy="830460"/>
      </dsp:txXfrm>
    </dsp:sp>
    <dsp:sp modelId="{03AB158E-DBCB-44C4-B498-8DA1E83EED4A}">
      <dsp:nvSpPr>
        <dsp:cNvPr id="0" name=""/>
        <dsp:cNvSpPr/>
      </dsp:nvSpPr>
      <dsp:spPr>
        <a:xfrm>
          <a:off x="1017708" y="1708"/>
          <a:ext cx="4060582" cy="4060582"/>
        </a:xfrm>
        <a:prstGeom prst="circularArrow">
          <a:avLst>
            <a:gd name="adj1" fmla="val 3988"/>
            <a:gd name="adj2" fmla="val 250168"/>
            <a:gd name="adj3" fmla="val 20573676"/>
            <a:gd name="adj4" fmla="val 18982452"/>
            <a:gd name="adj5" fmla="val 465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B1A935-75D6-424A-84C6-CF81D60826E5}">
      <dsp:nvSpPr>
        <dsp:cNvPr id="0" name=""/>
        <dsp:cNvSpPr/>
      </dsp:nvSpPr>
      <dsp:spPr>
        <a:xfrm>
          <a:off x="4487625" y="1616769"/>
          <a:ext cx="830460" cy="830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Trading algos</a:t>
          </a:r>
        </a:p>
      </dsp:txBody>
      <dsp:txXfrm>
        <a:off x="4487625" y="1616769"/>
        <a:ext cx="830460" cy="830460"/>
      </dsp:txXfrm>
    </dsp:sp>
    <dsp:sp modelId="{2933136F-E565-4E47-A4C3-8F81CCFB023E}">
      <dsp:nvSpPr>
        <dsp:cNvPr id="0" name=""/>
        <dsp:cNvSpPr/>
      </dsp:nvSpPr>
      <dsp:spPr>
        <a:xfrm>
          <a:off x="1017708" y="1708"/>
          <a:ext cx="4060582" cy="4060582"/>
        </a:xfrm>
        <a:prstGeom prst="circularArrow">
          <a:avLst>
            <a:gd name="adj1" fmla="val 3988"/>
            <a:gd name="adj2" fmla="val 250168"/>
            <a:gd name="adj3" fmla="val 2367380"/>
            <a:gd name="adj4" fmla="val 776155"/>
            <a:gd name="adj5" fmla="val 465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7D251D-E8F8-4C43-8099-DE50615E89ED}">
      <dsp:nvSpPr>
        <dsp:cNvPr id="0" name=""/>
        <dsp:cNvSpPr/>
      </dsp:nvSpPr>
      <dsp:spPr>
        <a:xfrm>
          <a:off x="3560197" y="3223122"/>
          <a:ext cx="830460" cy="830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Peer-to-Peer</a:t>
          </a:r>
        </a:p>
      </dsp:txBody>
      <dsp:txXfrm>
        <a:off x="3560197" y="3223122"/>
        <a:ext cx="830460" cy="830460"/>
      </dsp:txXfrm>
    </dsp:sp>
    <dsp:sp modelId="{76400710-9A69-426D-A789-789057404BBC}">
      <dsp:nvSpPr>
        <dsp:cNvPr id="0" name=""/>
        <dsp:cNvSpPr/>
      </dsp:nvSpPr>
      <dsp:spPr>
        <a:xfrm>
          <a:off x="1017708" y="1708"/>
          <a:ext cx="4060582" cy="4060582"/>
        </a:xfrm>
        <a:prstGeom prst="circularArrow">
          <a:avLst>
            <a:gd name="adj1" fmla="val 3988"/>
            <a:gd name="adj2" fmla="val 250168"/>
            <a:gd name="adj3" fmla="val 6111625"/>
            <a:gd name="adj4" fmla="val 4438207"/>
            <a:gd name="adj5" fmla="val 465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538E69-8D4F-4240-8C76-06E3291E7CEE}">
      <dsp:nvSpPr>
        <dsp:cNvPr id="0" name=""/>
        <dsp:cNvSpPr/>
      </dsp:nvSpPr>
      <dsp:spPr>
        <a:xfrm>
          <a:off x="1705341" y="3223122"/>
          <a:ext cx="830460" cy="830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Microgrid operation</a:t>
          </a:r>
        </a:p>
      </dsp:txBody>
      <dsp:txXfrm>
        <a:off x="1705341" y="3223122"/>
        <a:ext cx="830460" cy="830460"/>
      </dsp:txXfrm>
    </dsp:sp>
    <dsp:sp modelId="{5F420526-7252-4D1E-A798-DA8980DEECD3}">
      <dsp:nvSpPr>
        <dsp:cNvPr id="0" name=""/>
        <dsp:cNvSpPr/>
      </dsp:nvSpPr>
      <dsp:spPr>
        <a:xfrm>
          <a:off x="1017708" y="1708"/>
          <a:ext cx="4060582" cy="4060582"/>
        </a:xfrm>
        <a:prstGeom prst="circularArrow">
          <a:avLst>
            <a:gd name="adj1" fmla="val 3988"/>
            <a:gd name="adj2" fmla="val 250168"/>
            <a:gd name="adj3" fmla="val 9773676"/>
            <a:gd name="adj4" fmla="val 8182452"/>
            <a:gd name="adj5" fmla="val 465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265872-1A0D-4607-8BB7-7D7E08EEBDAF}">
      <dsp:nvSpPr>
        <dsp:cNvPr id="0" name=""/>
        <dsp:cNvSpPr/>
      </dsp:nvSpPr>
      <dsp:spPr>
        <a:xfrm>
          <a:off x="777913" y="1616769"/>
          <a:ext cx="830460" cy="830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Energy Labeling and certificates</a:t>
          </a:r>
        </a:p>
      </dsp:txBody>
      <dsp:txXfrm>
        <a:off x="777913" y="1616769"/>
        <a:ext cx="830460" cy="830460"/>
      </dsp:txXfrm>
    </dsp:sp>
    <dsp:sp modelId="{D50BCACF-2797-4AB5-B3FA-57574472834B}">
      <dsp:nvSpPr>
        <dsp:cNvPr id="0" name=""/>
        <dsp:cNvSpPr/>
      </dsp:nvSpPr>
      <dsp:spPr>
        <a:xfrm>
          <a:off x="1017708" y="1708"/>
          <a:ext cx="4060582" cy="4060582"/>
        </a:xfrm>
        <a:prstGeom prst="circularArrow">
          <a:avLst>
            <a:gd name="adj1" fmla="val 3988"/>
            <a:gd name="adj2" fmla="val 250168"/>
            <a:gd name="adj3" fmla="val 13167380"/>
            <a:gd name="adj4" fmla="val 11576155"/>
            <a:gd name="adj5" fmla="val 465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149BFE-7150-4813-936F-908C517F4278}">
      <dsp:nvSpPr>
        <dsp:cNvPr id="0" name=""/>
        <dsp:cNvSpPr/>
      </dsp:nvSpPr>
      <dsp:spPr>
        <a:xfrm>
          <a:off x="1705341" y="10416"/>
          <a:ext cx="830460" cy="830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Electric Mobility</a:t>
          </a:r>
        </a:p>
      </dsp:txBody>
      <dsp:txXfrm>
        <a:off x="1705341" y="10416"/>
        <a:ext cx="830460" cy="830460"/>
      </dsp:txXfrm>
    </dsp:sp>
    <dsp:sp modelId="{06FE75CD-2F7D-4882-A6E7-7B5E551B1B7B}">
      <dsp:nvSpPr>
        <dsp:cNvPr id="0" name=""/>
        <dsp:cNvSpPr/>
      </dsp:nvSpPr>
      <dsp:spPr>
        <a:xfrm>
          <a:off x="1017708" y="1708"/>
          <a:ext cx="4060582" cy="4060582"/>
        </a:xfrm>
        <a:prstGeom prst="circularArrow">
          <a:avLst>
            <a:gd name="adj1" fmla="val 3988"/>
            <a:gd name="adj2" fmla="val 250168"/>
            <a:gd name="adj3" fmla="val 16911625"/>
            <a:gd name="adj4" fmla="val 15238207"/>
            <a:gd name="adj5" fmla="val 465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39" cy="471055"/>
          </a:xfrm>
          <a:prstGeom prst="rect">
            <a:avLst/>
          </a:prstGeom>
        </p:spPr>
        <p:txBody>
          <a:bodyPr vert="horz" lIns="94355" tIns="47178" rIns="94355" bIns="47178" rtlCol="0"/>
          <a:lstStyle>
            <a:lvl1pPr algn="l">
              <a:defRPr sz="1200"/>
            </a:lvl1pPr>
          </a:lstStyle>
          <a:p>
            <a:endParaRPr lang="en-GB" dirty="0"/>
          </a:p>
        </p:txBody>
      </p:sp>
      <p:sp>
        <p:nvSpPr>
          <p:cNvPr id="3" name="Date Placeholder 2"/>
          <p:cNvSpPr>
            <a:spLocks noGrp="1"/>
          </p:cNvSpPr>
          <p:nvPr>
            <p:ph type="dt" idx="1"/>
          </p:nvPr>
        </p:nvSpPr>
        <p:spPr>
          <a:xfrm>
            <a:off x="4023094" y="1"/>
            <a:ext cx="3077739" cy="471055"/>
          </a:xfrm>
          <a:prstGeom prst="rect">
            <a:avLst/>
          </a:prstGeom>
        </p:spPr>
        <p:txBody>
          <a:bodyPr vert="horz" lIns="94355" tIns="47178" rIns="94355" bIns="47178" rtlCol="0"/>
          <a:lstStyle>
            <a:lvl1pPr algn="r">
              <a:defRPr sz="1200"/>
            </a:lvl1pPr>
          </a:lstStyle>
          <a:p>
            <a:fld id="{3D3EF5EA-0D6D-40FB-BB40-1533C450C138}" type="datetimeFigureOut">
              <a:rPr lang="en-GB" smtClean="0"/>
              <a:t>28/03/2025</a:t>
            </a:fld>
            <a:endParaRPr lang="en-GB" dirty="0"/>
          </a:p>
        </p:txBody>
      </p:sp>
      <p:sp>
        <p:nvSpPr>
          <p:cNvPr id="4" name="Slide Image Placeholder 3"/>
          <p:cNvSpPr>
            <a:spLocks noGrp="1" noRot="1" noChangeAspect="1"/>
          </p:cNvSpPr>
          <p:nvPr>
            <p:ph type="sldImg" idx="2"/>
          </p:nvPr>
        </p:nvSpPr>
        <p:spPr>
          <a:xfrm>
            <a:off x="1439863" y="1173163"/>
            <a:ext cx="4222750" cy="3168650"/>
          </a:xfrm>
          <a:prstGeom prst="rect">
            <a:avLst/>
          </a:prstGeom>
          <a:noFill/>
          <a:ln w="12700">
            <a:solidFill>
              <a:prstClr val="black"/>
            </a:solidFill>
          </a:ln>
        </p:spPr>
        <p:txBody>
          <a:bodyPr vert="horz" lIns="94355" tIns="47178" rIns="94355" bIns="47178" rtlCol="0" anchor="ctr"/>
          <a:lstStyle/>
          <a:p>
            <a:endParaRPr lang="en-GB" dirty="0"/>
          </a:p>
        </p:txBody>
      </p:sp>
      <p:sp>
        <p:nvSpPr>
          <p:cNvPr id="5" name="Notes Placeholder 4"/>
          <p:cNvSpPr>
            <a:spLocks noGrp="1"/>
          </p:cNvSpPr>
          <p:nvPr>
            <p:ph type="body" sz="quarter" idx="3"/>
          </p:nvPr>
        </p:nvSpPr>
        <p:spPr>
          <a:xfrm>
            <a:off x="710249" y="4518203"/>
            <a:ext cx="5681980" cy="3696712"/>
          </a:xfrm>
          <a:prstGeom prst="rect">
            <a:avLst/>
          </a:prstGeom>
        </p:spPr>
        <p:txBody>
          <a:bodyPr vert="horz" lIns="94355" tIns="47178" rIns="94355" bIns="471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917424"/>
            <a:ext cx="3077739" cy="471054"/>
          </a:xfrm>
          <a:prstGeom prst="rect">
            <a:avLst/>
          </a:prstGeom>
        </p:spPr>
        <p:txBody>
          <a:bodyPr vert="horz" lIns="94355" tIns="47178" rIns="94355" bIns="47178" rtlCol="0" anchor="b"/>
          <a:lstStyle>
            <a:lvl1pPr algn="l">
              <a:defRPr sz="1200"/>
            </a:lvl1pPr>
          </a:lstStyle>
          <a:p>
            <a:endParaRPr lang="en-GB" dirty="0"/>
          </a:p>
        </p:txBody>
      </p:sp>
      <p:sp>
        <p:nvSpPr>
          <p:cNvPr id="7" name="Slide Number Placeholder 6"/>
          <p:cNvSpPr>
            <a:spLocks noGrp="1"/>
          </p:cNvSpPr>
          <p:nvPr>
            <p:ph type="sldNum" sz="quarter" idx="5"/>
          </p:nvPr>
        </p:nvSpPr>
        <p:spPr>
          <a:xfrm>
            <a:off x="4023094" y="8917424"/>
            <a:ext cx="3077739" cy="471054"/>
          </a:xfrm>
          <a:prstGeom prst="rect">
            <a:avLst/>
          </a:prstGeom>
        </p:spPr>
        <p:txBody>
          <a:bodyPr vert="horz" lIns="94355" tIns="47178" rIns="94355" bIns="47178" rtlCol="0" anchor="b"/>
          <a:lstStyle>
            <a:lvl1pPr algn="r">
              <a:defRPr sz="1200"/>
            </a:lvl1pPr>
          </a:lstStyle>
          <a:p>
            <a:fld id="{7015ECE6-3407-440D-A0EB-F03A64749CA1}" type="slidenum">
              <a:rPr lang="en-GB" smtClean="0"/>
              <a:t>‹#›</a:t>
            </a:fld>
            <a:endParaRPr lang="en-GB" dirty="0"/>
          </a:p>
        </p:txBody>
      </p:sp>
    </p:spTree>
    <p:extLst>
      <p:ext uri="{BB962C8B-B14F-4D97-AF65-F5344CB8AC3E}">
        <p14:creationId xmlns:p14="http://schemas.microsoft.com/office/powerpoint/2010/main" val="3560257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8">
            <a:extLst>
              <a:ext uri="{FF2B5EF4-FFF2-40B4-BE49-F238E27FC236}">
                <a16:creationId xmlns:a16="http://schemas.microsoft.com/office/drawing/2014/main" id="{F8E930E6-D1A3-4973-B866-DA9DF63CE402}"/>
              </a:ext>
            </a:extLst>
          </p:cNvPr>
          <p:cNvSpPr>
            <a:spLocks noGrp="1"/>
          </p:cNvSpPr>
          <p:nvPr>
            <p:ph type="sldNum" sz="quarter" idx="4"/>
          </p:nvPr>
        </p:nvSpPr>
        <p:spPr>
          <a:xfrm>
            <a:off x="3543300" y="6657975"/>
            <a:ext cx="2057400" cy="165100"/>
          </a:xfrm>
          <a:prstGeom prst="rect">
            <a:avLst/>
          </a:prstGeom>
        </p:spPr>
        <p:txBody>
          <a:bodyPr vert="horz" lIns="91440" tIns="45720" rIns="91440" bIns="45720" rtlCol="0" anchor="ctr"/>
          <a:lstStyle>
            <a:lvl1pPr algn="ctr">
              <a:defRPr sz="1100">
                <a:solidFill>
                  <a:schemeClr val="tx1">
                    <a:tint val="75000"/>
                  </a:schemeClr>
                </a:solidFill>
                <a:latin typeface="PF Highway Sans Pro" panose="02000500000000020004" pitchFamily="2" charset="0"/>
              </a:defRPr>
            </a:lvl1pPr>
          </a:lstStyle>
          <a:p>
            <a:fld id="{9E5EE5E0-8EFF-4180-921D-FC5F49A504A0}" type="slidenum">
              <a:rPr lang="en-GB" smtClean="0"/>
              <a:pPr/>
              <a:t>‹#›</a:t>
            </a:fld>
            <a:endParaRPr lang="en-GB" dirty="0"/>
          </a:p>
        </p:txBody>
      </p:sp>
    </p:spTree>
    <p:extLst>
      <p:ext uri="{BB962C8B-B14F-4D97-AF65-F5344CB8AC3E}">
        <p14:creationId xmlns:p14="http://schemas.microsoft.com/office/powerpoint/2010/main" val="2657310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8">
            <a:extLst>
              <a:ext uri="{FF2B5EF4-FFF2-40B4-BE49-F238E27FC236}">
                <a16:creationId xmlns:a16="http://schemas.microsoft.com/office/drawing/2014/main" id="{1B58C58E-49B8-422A-B7C2-E6DE00FF0F78}"/>
              </a:ext>
            </a:extLst>
          </p:cNvPr>
          <p:cNvSpPr>
            <a:spLocks noGrp="1"/>
          </p:cNvSpPr>
          <p:nvPr>
            <p:ph type="sldNum" sz="quarter" idx="4"/>
          </p:nvPr>
        </p:nvSpPr>
        <p:spPr>
          <a:xfrm>
            <a:off x="3543300" y="6657975"/>
            <a:ext cx="2057400" cy="165100"/>
          </a:xfrm>
          <a:prstGeom prst="rect">
            <a:avLst/>
          </a:prstGeom>
        </p:spPr>
        <p:txBody>
          <a:bodyPr vert="horz" lIns="91440" tIns="45720" rIns="91440" bIns="45720" rtlCol="0" anchor="ctr"/>
          <a:lstStyle>
            <a:lvl1pPr algn="ctr">
              <a:defRPr sz="1100">
                <a:solidFill>
                  <a:schemeClr val="tx1">
                    <a:tint val="75000"/>
                  </a:schemeClr>
                </a:solidFill>
                <a:latin typeface="PF Highway Sans Pro" panose="02000500000000020004" pitchFamily="2" charset="0"/>
              </a:defRPr>
            </a:lvl1pPr>
          </a:lstStyle>
          <a:p>
            <a:fld id="{9E5EE5E0-8EFF-4180-921D-FC5F49A504A0}" type="slidenum">
              <a:rPr lang="en-GB" smtClean="0"/>
              <a:pPr/>
              <a:t>‹#›</a:t>
            </a:fld>
            <a:endParaRPr lang="en-GB" dirty="0"/>
          </a:p>
        </p:txBody>
      </p:sp>
      <p:pic>
        <p:nvPicPr>
          <p:cNvPr id="8" name="Picture 7" descr="Text&#10;&#10;Description automatically generated">
            <a:extLst>
              <a:ext uri="{FF2B5EF4-FFF2-40B4-BE49-F238E27FC236}">
                <a16:creationId xmlns:a16="http://schemas.microsoft.com/office/drawing/2014/main" id="{1AD20DAA-EC59-4CAC-BDC3-358FED9CDB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2248" y="6576453"/>
            <a:ext cx="1251751" cy="231747"/>
          </a:xfrm>
          <a:prstGeom prst="rect">
            <a:avLst/>
          </a:prstGeom>
        </p:spPr>
      </p:pic>
    </p:spTree>
    <p:extLst>
      <p:ext uri="{BB962C8B-B14F-4D97-AF65-F5344CB8AC3E}">
        <p14:creationId xmlns:p14="http://schemas.microsoft.com/office/powerpoint/2010/main" val="2083213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8">
            <a:extLst>
              <a:ext uri="{FF2B5EF4-FFF2-40B4-BE49-F238E27FC236}">
                <a16:creationId xmlns:a16="http://schemas.microsoft.com/office/drawing/2014/main" id="{D20F3CA6-337E-0DB5-BCB4-D751D41E9B1A}"/>
              </a:ext>
            </a:extLst>
          </p:cNvPr>
          <p:cNvSpPr>
            <a:spLocks noGrp="1"/>
          </p:cNvSpPr>
          <p:nvPr>
            <p:ph type="sldNum" sz="quarter" idx="4"/>
          </p:nvPr>
        </p:nvSpPr>
        <p:spPr>
          <a:xfrm>
            <a:off x="3543300" y="6657975"/>
            <a:ext cx="2057400" cy="165100"/>
          </a:xfrm>
          <a:prstGeom prst="rect">
            <a:avLst/>
          </a:prstGeom>
        </p:spPr>
        <p:txBody>
          <a:bodyPr vert="horz" lIns="91440" tIns="45720" rIns="91440" bIns="45720" rtlCol="0" anchor="ctr"/>
          <a:lstStyle>
            <a:lvl1pPr algn="ctr">
              <a:defRPr sz="1100">
                <a:solidFill>
                  <a:schemeClr val="tx1">
                    <a:tint val="75000"/>
                  </a:schemeClr>
                </a:solidFill>
                <a:latin typeface="PF Highway Sans Pro" panose="02000500000000020004" pitchFamily="2" charset="0"/>
              </a:defRPr>
            </a:lvl1pPr>
          </a:lstStyle>
          <a:p>
            <a:fld id="{9E5EE5E0-8EFF-4180-921D-FC5F49A504A0}" type="slidenum">
              <a:rPr lang="en-GB" smtClean="0"/>
              <a:pPr/>
              <a:t>‹#›</a:t>
            </a:fld>
            <a:endParaRPr lang="en-GB" dirty="0"/>
          </a:p>
        </p:txBody>
      </p:sp>
    </p:spTree>
    <p:extLst>
      <p:ext uri="{BB962C8B-B14F-4D97-AF65-F5344CB8AC3E}">
        <p14:creationId xmlns:p14="http://schemas.microsoft.com/office/powerpoint/2010/main" val="3154669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8">
            <a:extLst>
              <a:ext uri="{FF2B5EF4-FFF2-40B4-BE49-F238E27FC236}">
                <a16:creationId xmlns:a16="http://schemas.microsoft.com/office/drawing/2014/main" id="{FC9ECA20-541F-43A3-A018-F193E8F95A09}"/>
              </a:ext>
            </a:extLst>
          </p:cNvPr>
          <p:cNvSpPr>
            <a:spLocks noGrp="1"/>
          </p:cNvSpPr>
          <p:nvPr>
            <p:ph type="sldNum" sz="quarter" idx="4"/>
          </p:nvPr>
        </p:nvSpPr>
        <p:spPr>
          <a:xfrm>
            <a:off x="3543300" y="6657975"/>
            <a:ext cx="2057400" cy="165100"/>
          </a:xfrm>
          <a:prstGeom prst="rect">
            <a:avLst/>
          </a:prstGeom>
        </p:spPr>
        <p:txBody>
          <a:bodyPr vert="horz" lIns="91440" tIns="45720" rIns="91440" bIns="45720" rtlCol="0" anchor="ctr"/>
          <a:lstStyle>
            <a:lvl1pPr algn="ctr">
              <a:defRPr sz="1100">
                <a:solidFill>
                  <a:schemeClr val="tx1">
                    <a:tint val="75000"/>
                  </a:schemeClr>
                </a:solidFill>
                <a:latin typeface="PF Highway Sans Pro" panose="02000500000000020004" pitchFamily="2" charset="0"/>
              </a:defRPr>
            </a:lvl1pPr>
          </a:lstStyle>
          <a:p>
            <a:fld id="{9E5EE5E0-8EFF-4180-921D-FC5F49A504A0}" type="slidenum">
              <a:rPr lang="en-GB" smtClean="0"/>
              <a:pPr/>
              <a:t>‹#›</a:t>
            </a:fld>
            <a:endParaRPr lang="en-GB" dirty="0"/>
          </a:p>
        </p:txBody>
      </p:sp>
      <p:pic>
        <p:nvPicPr>
          <p:cNvPr id="8" name="Picture 7" descr="Text&#10;&#10;Description automatically generated">
            <a:extLst>
              <a:ext uri="{FF2B5EF4-FFF2-40B4-BE49-F238E27FC236}">
                <a16:creationId xmlns:a16="http://schemas.microsoft.com/office/drawing/2014/main" id="{912F8271-3A15-479B-95FB-63848B85CF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2248" y="6576453"/>
            <a:ext cx="1251751" cy="231747"/>
          </a:xfrm>
          <a:prstGeom prst="rect">
            <a:avLst/>
          </a:prstGeom>
        </p:spPr>
      </p:pic>
    </p:spTree>
    <p:extLst>
      <p:ext uri="{BB962C8B-B14F-4D97-AF65-F5344CB8AC3E}">
        <p14:creationId xmlns:p14="http://schemas.microsoft.com/office/powerpoint/2010/main" val="26442740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3B90AEFF-D3B1-440A-A74A-072AF040615A}"/>
              </a:ext>
            </a:extLst>
          </p:cNvPr>
          <p:cNvSpPr>
            <a:spLocks noGrp="1"/>
          </p:cNvSpPr>
          <p:nvPr>
            <p:ph type="sldNum" sz="quarter" idx="4"/>
          </p:nvPr>
        </p:nvSpPr>
        <p:spPr>
          <a:xfrm>
            <a:off x="3543300" y="6657975"/>
            <a:ext cx="2057400" cy="165100"/>
          </a:xfrm>
          <a:prstGeom prst="rect">
            <a:avLst/>
          </a:prstGeom>
        </p:spPr>
        <p:txBody>
          <a:bodyPr vert="horz" lIns="91440" tIns="45720" rIns="91440" bIns="45720" rtlCol="0" anchor="ctr"/>
          <a:lstStyle>
            <a:lvl1pPr algn="ctr">
              <a:defRPr sz="1100">
                <a:solidFill>
                  <a:schemeClr val="tx1">
                    <a:tint val="75000"/>
                  </a:schemeClr>
                </a:solidFill>
                <a:latin typeface="PF Highway Sans Pro" panose="02000500000000020004" pitchFamily="2" charset="0"/>
              </a:defRPr>
            </a:lvl1pPr>
          </a:lstStyle>
          <a:p>
            <a:fld id="{9E5EE5E0-8EFF-4180-921D-FC5F49A504A0}" type="slidenum">
              <a:rPr lang="en-GB" smtClean="0"/>
              <a:pPr/>
              <a:t>‹#›</a:t>
            </a:fld>
            <a:endParaRPr lang="en-GB" dirty="0"/>
          </a:p>
        </p:txBody>
      </p:sp>
    </p:spTree>
    <p:extLst>
      <p:ext uri="{BB962C8B-B14F-4D97-AF65-F5344CB8AC3E}">
        <p14:creationId xmlns:p14="http://schemas.microsoft.com/office/powerpoint/2010/main" val="4163890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0"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5.png"/><Relationship Id="rId16"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0498E7DB-AFE8-426C-8E7B-36F660ABD5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752" y="487044"/>
            <a:ext cx="2912898" cy="539288"/>
          </a:xfrm>
          <a:prstGeom prst="rect">
            <a:avLst/>
          </a:prstGeom>
        </p:spPr>
      </p:pic>
      <p:sp>
        <p:nvSpPr>
          <p:cNvPr id="6" name="Title 4">
            <a:extLst>
              <a:ext uri="{FF2B5EF4-FFF2-40B4-BE49-F238E27FC236}">
                <a16:creationId xmlns:a16="http://schemas.microsoft.com/office/drawing/2014/main" id="{01364D5C-B2B4-4129-8422-10F40B2A1703}"/>
              </a:ext>
            </a:extLst>
          </p:cNvPr>
          <p:cNvSpPr>
            <a:spLocks noGrp="1"/>
          </p:cNvSpPr>
          <p:nvPr>
            <p:ph type="title"/>
          </p:nvPr>
        </p:nvSpPr>
        <p:spPr>
          <a:xfrm>
            <a:off x="617372" y="6118058"/>
            <a:ext cx="7886700" cy="739942"/>
          </a:xfrm>
        </p:spPr>
        <p:txBody>
          <a:bodyPr anchor="ctr">
            <a:noAutofit/>
          </a:bodyPr>
          <a:lstStyle/>
          <a:p>
            <a:pPr algn="ctr">
              <a:lnSpc>
                <a:spcPct val="100000"/>
              </a:lnSpc>
            </a:pPr>
            <a:r>
              <a:rPr lang="el-GR" sz="1200" dirty="0">
                <a:solidFill>
                  <a:srgbClr val="939598"/>
                </a:solidFill>
                <a:latin typeface="Century Gothic" panose="020B0502020202020204" pitchFamily="34" charset="0"/>
              </a:rPr>
              <a:t>Αθήνα, </a:t>
            </a:r>
            <a:r>
              <a:rPr lang="en-US" sz="1200" dirty="0">
                <a:solidFill>
                  <a:srgbClr val="939598"/>
                </a:solidFill>
                <a:latin typeface="Century Gothic" panose="020B0502020202020204" pitchFamily="34" charset="0"/>
              </a:rPr>
              <a:t>28</a:t>
            </a:r>
            <a:r>
              <a:rPr lang="el-GR" sz="1200" dirty="0">
                <a:solidFill>
                  <a:srgbClr val="939598"/>
                </a:solidFill>
                <a:latin typeface="Century Gothic" panose="020B0502020202020204" pitchFamily="34" charset="0"/>
              </a:rPr>
              <a:t> Μαρτίου </a:t>
            </a:r>
            <a:r>
              <a:rPr lang="en-US" sz="1200" dirty="0">
                <a:solidFill>
                  <a:srgbClr val="939598"/>
                </a:solidFill>
                <a:latin typeface="Century Gothic" panose="020B0502020202020204" pitchFamily="34" charset="0"/>
              </a:rPr>
              <a:t>2025</a:t>
            </a:r>
          </a:p>
        </p:txBody>
      </p:sp>
      <p:sp>
        <p:nvSpPr>
          <p:cNvPr id="4" name="TextBox 3">
            <a:extLst>
              <a:ext uri="{FF2B5EF4-FFF2-40B4-BE49-F238E27FC236}">
                <a16:creationId xmlns:a16="http://schemas.microsoft.com/office/drawing/2014/main" id="{D8DDE431-91CC-8DD3-6DBE-9F8C078E506D}"/>
              </a:ext>
            </a:extLst>
          </p:cNvPr>
          <p:cNvSpPr txBox="1"/>
          <p:nvPr/>
        </p:nvSpPr>
        <p:spPr>
          <a:xfrm>
            <a:off x="61747" y="4497865"/>
            <a:ext cx="8997950" cy="1077218"/>
          </a:xfrm>
          <a:prstGeom prst="rect">
            <a:avLst/>
          </a:prstGeom>
          <a:noFill/>
        </p:spPr>
        <p:txBody>
          <a:bodyPr wrap="square">
            <a:spAutoFit/>
          </a:bodyPr>
          <a:lstStyle/>
          <a:p>
            <a:pPr algn="ctr"/>
            <a:r>
              <a:rPr lang="el-GR" sz="1600" dirty="0">
                <a:solidFill>
                  <a:srgbClr val="616161"/>
                </a:solidFill>
                <a:latin typeface="Roboto" panose="02000000000000000000" pitchFamily="2" charset="0"/>
              </a:rPr>
              <a:t>Ο Νέος Σύνθετος Ρόλος των προμηθευτών  - Έξυπνα Δίκτυα, Έξυπνοι Μετρητές, Έξυπνα Σπίτια</a:t>
            </a:r>
          </a:p>
          <a:p>
            <a:pPr algn="ctr"/>
            <a:endParaRPr lang="el-GR" sz="1600" dirty="0">
              <a:solidFill>
                <a:srgbClr val="616161"/>
              </a:solidFill>
              <a:latin typeface="Roboto" panose="02000000000000000000" pitchFamily="2" charset="0"/>
            </a:endParaRPr>
          </a:p>
          <a:p>
            <a:pPr algn="ctr"/>
            <a:r>
              <a:rPr lang="el-GR" sz="1600" dirty="0">
                <a:solidFill>
                  <a:srgbClr val="616161"/>
                </a:solidFill>
                <a:latin typeface="Roboto" panose="02000000000000000000" pitchFamily="2" charset="0"/>
              </a:rPr>
              <a:t>Μίλτος </a:t>
            </a:r>
            <a:r>
              <a:rPr lang="el-GR" sz="1600" dirty="0" err="1">
                <a:solidFill>
                  <a:srgbClr val="616161"/>
                </a:solidFill>
                <a:latin typeface="Roboto" panose="02000000000000000000" pitchFamily="2" charset="0"/>
              </a:rPr>
              <a:t>Ασλάνογλου</a:t>
            </a:r>
            <a:r>
              <a:rPr lang="el-GR" sz="1600" dirty="0">
                <a:solidFill>
                  <a:srgbClr val="616161"/>
                </a:solidFill>
                <a:latin typeface="Roboto" panose="02000000000000000000" pitchFamily="2" charset="0"/>
              </a:rPr>
              <a:t> </a:t>
            </a:r>
            <a:endParaRPr lang="el-GR" sz="1600" b="0" i="0" dirty="0">
              <a:solidFill>
                <a:srgbClr val="616161"/>
              </a:solidFill>
              <a:effectLst/>
              <a:latin typeface="Roboto" panose="02000000000000000000" pitchFamily="2" charset="0"/>
            </a:endParaRPr>
          </a:p>
        </p:txBody>
      </p:sp>
      <p:pic>
        <p:nvPicPr>
          <p:cNvPr id="3" name="Picture 2">
            <a:extLst>
              <a:ext uri="{FF2B5EF4-FFF2-40B4-BE49-F238E27FC236}">
                <a16:creationId xmlns:a16="http://schemas.microsoft.com/office/drawing/2014/main" id="{EC5BA7E5-7202-C628-D739-AB3D95430EDC}"/>
              </a:ext>
            </a:extLst>
          </p:cNvPr>
          <p:cNvPicPr>
            <a:picLocks noChangeAspect="1"/>
          </p:cNvPicPr>
          <p:nvPr/>
        </p:nvPicPr>
        <p:blipFill>
          <a:blip r:embed="rId3"/>
          <a:stretch>
            <a:fillRect/>
          </a:stretch>
        </p:blipFill>
        <p:spPr>
          <a:xfrm>
            <a:off x="1636547" y="1282917"/>
            <a:ext cx="5848350" cy="2792243"/>
          </a:xfrm>
          <a:prstGeom prst="rect">
            <a:avLst/>
          </a:prstGeom>
        </p:spPr>
      </p:pic>
    </p:spTree>
    <p:extLst>
      <p:ext uri="{BB962C8B-B14F-4D97-AF65-F5344CB8AC3E}">
        <p14:creationId xmlns:p14="http://schemas.microsoft.com/office/powerpoint/2010/main" val="424674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17D54C-B8AD-4694-B2B2-18237BE0891A}"/>
              </a:ext>
            </a:extLst>
          </p:cNvPr>
          <p:cNvSpPr txBox="1"/>
          <p:nvPr/>
        </p:nvSpPr>
        <p:spPr>
          <a:xfrm>
            <a:off x="323850" y="282322"/>
            <a:ext cx="8388048" cy="424732"/>
          </a:xfrm>
          <a:prstGeom prst="rect">
            <a:avLst/>
          </a:prstGeom>
          <a:noFill/>
        </p:spPr>
        <p:txBody>
          <a:bodyPr wrap="square">
            <a:spAutoFit/>
          </a:bodyPr>
          <a:lstStyle/>
          <a:p>
            <a:pPr marL="0" indent="0" defTabSz="914400">
              <a:lnSpc>
                <a:spcPct val="90000"/>
              </a:lnSpc>
              <a:spcBef>
                <a:spcPct val="0"/>
              </a:spcBef>
            </a:pPr>
            <a:r>
              <a:rPr lang="el-GR" sz="2400" b="1" dirty="0">
                <a:solidFill>
                  <a:srgbClr val="939598"/>
                </a:solidFill>
                <a:latin typeface="PF Highway Sans Pro" panose="02000500000000020004" pitchFamily="2" charset="0"/>
                <a:ea typeface="+mj-ea"/>
                <a:cs typeface="+mj-cs"/>
              </a:rPr>
              <a:t>Αποκεντρωμένοι Ενεργειακοί Πόροι</a:t>
            </a:r>
          </a:p>
        </p:txBody>
      </p:sp>
      <p:sp>
        <p:nvSpPr>
          <p:cNvPr id="3" name="TextBox 2">
            <a:extLst>
              <a:ext uri="{FF2B5EF4-FFF2-40B4-BE49-F238E27FC236}">
                <a16:creationId xmlns:a16="http://schemas.microsoft.com/office/drawing/2014/main" id="{4B4D788C-4758-4901-B42A-79D332E2D42B}"/>
              </a:ext>
            </a:extLst>
          </p:cNvPr>
          <p:cNvSpPr txBox="1"/>
          <p:nvPr/>
        </p:nvSpPr>
        <p:spPr>
          <a:xfrm>
            <a:off x="144379" y="812290"/>
            <a:ext cx="8999621" cy="5233420"/>
          </a:xfrm>
          <a:prstGeom prst="rect">
            <a:avLst/>
          </a:prstGeom>
          <a:noFill/>
        </p:spPr>
        <p:txBody>
          <a:bodyPr wrap="square" rtlCol="0">
            <a:spAutoFit/>
          </a:bodyPr>
          <a:lstStyle/>
          <a:p>
            <a:pPr marL="457200" indent="-457200">
              <a:lnSpc>
                <a:spcPct val="120000"/>
              </a:lnSpc>
              <a:spcBef>
                <a:spcPts val="600"/>
              </a:spcBef>
              <a:spcAft>
                <a:spcPts val="600"/>
              </a:spcAft>
              <a:buFont typeface="+mj-lt"/>
              <a:buAutoNum type="arabicPeriod"/>
            </a:pPr>
            <a:r>
              <a:rPr lang="el-GR" sz="1400" dirty="0">
                <a:solidFill>
                  <a:srgbClr val="546982"/>
                </a:solidFill>
                <a:latin typeface="mark pro"/>
              </a:rPr>
              <a:t>Οι αποκεντρωμένοι ενεργειακοί πόροι  (</a:t>
            </a:r>
            <a:r>
              <a:rPr lang="en-US" sz="1400" b="1" dirty="0">
                <a:solidFill>
                  <a:srgbClr val="546982"/>
                </a:solidFill>
                <a:latin typeface="mark pro"/>
              </a:rPr>
              <a:t>Decentralized Energy Resources – </a:t>
            </a:r>
            <a:r>
              <a:rPr lang="el-GR" sz="1400" b="1" dirty="0">
                <a:solidFill>
                  <a:srgbClr val="546982"/>
                </a:solidFill>
                <a:latin typeface="mark pro"/>
              </a:rPr>
              <a:t>DER</a:t>
            </a:r>
            <a:r>
              <a:rPr lang="en-US" sz="1400" b="1" dirty="0">
                <a:solidFill>
                  <a:srgbClr val="546982"/>
                </a:solidFill>
                <a:latin typeface="mark pro"/>
              </a:rPr>
              <a:t>s</a:t>
            </a:r>
            <a:r>
              <a:rPr lang="en-US" sz="1400" dirty="0">
                <a:solidFill>
                  <a:srgbClr val="546982"/>
                </a:solidFill>
                <a:latin typeface="mark pro"/>
              </a:rPr>
              <a:t>)</a:t>
            </a:r>
            <a:r>
              <a:rPr lang="el-GR" sz="1400" dirty="0">
                <a:solidFill>
                  <a:srgbClr val="546982"/>
                </a:solidFill>
                <a:latin typeface="mark pro"/>
              </a:rPr>
              <a:t>, είναι μικρής κλίμακας ενεργειακές υποδομές που παράγουν, αποθηκεύουν, διαχειρίζονται ή καταναλώνουν ενέργεια. </a:t>
            </a:r>
          </a:p>
          <a:p>
            <a:pPr marL="457200" indent="-457200">
              <a:lnSpc>
                <a:spcPct val="120000"/>
              </a:lnSpc>
              <a:spcBef>
                <a:spcPts val="600"/>
              </a:spcBef>
              <a:spcAft>
                <a:spcPts val="600"/>
              </a:spcAft>
              <a:buFont typeface="+mj-lt"/>
              <a:buAutoNum type="arabicPeriod"/>
            </a:pPr>
            <a:r>
              <a:rPr lang="el-GR" sz="1400" dirty="0">
                <a:solidFill>
                  <a:srgbClr val="546982"/>
                </a:solidFill>
                <a:latin typeface="mark pro"/>
              </a:rPr>
              <a:t>Τα συνήθη παραδείγματα μπορεί να είναι:</a:t>
            </a:r>
          </a:p>
          <a:p>
            <a:pPr marL="914400" lvl="1" indent="-457200">
              <a:lnSpc>
                <a:spcPct val="120000"/>
              </a:lnSpc>
              <a:spcBef>
                <a:spcPts val="600"/>
              </a:spcBef>
              <a:spcAft>
                <a:spcPts val="600"/>
              </a:spcAft>
              <a:buFont typeface="+mj-lt"/>
              <a:buAutoNum type="arabicPeriod"/>
            </a:pPr>
            <a:r>
              <a:rPr lang="el-GR" sz="1400" dirty="0">
                <a:solidFill>
                  <a:srgbClr val="546982"/>
                </a:solidFill>
                <a:latin typeface="mark pro"/>
              </a:rPr>
              <a:t>Φωτοβολταϊκά συστήματα που τοποθετούνται στην στέγη</a:t>
            </a:r>
          </a:p>
          <a:p>
            <a:pPr marL="914400" lvl="1" indent="-457200">
              <a:lnSpc>
                <a:spcPct val="120000"/>
              </a:lnSpc>
              <a:spcBef>
                <a:spcPts val="600"/>
              </a:spcBef>
              <a:spcAft>
                <a:spcPts val="600"/>
              </a:spcAft>
              <a:buFont typeface="+mj-lt"/>
              <a:buAutoNum type="arabicPeriod"/>
            </a:pPr>
            <a:r>
              <a:rPr lang="el-GR" sz="1400" dirty="0">
                <a:solidFill>
                  <a:srgbClr val="546982"/>
                </a:solidFill>
                <a:latin typeface="mark pro"/>
              </a:rPr>
              <a:t>Μπαταρίες που τοποθετούνται κάτω από τον μετρητή, κοντά στα σημεία κατανάλωσης</a:t>
            </a:r>
          </a:p>
          <a:p>
            <a:pPr marL="914400" lvl="1" indent="-457200">
              <a:lnSpc>
                <a:spcPct val="120000"/>
              </a:lnSpc>
              <a:spcBef>
                <a:spcPts val="600"/>
              </a:spcBef>
              <a:spcAft>
                <a:spcPts val="600"/>
              </a:spcAft>
              <a:buFont typeface="+mj-lt"/>
              <a:buAutoNum type="arabicPeriod"/>
            </a:pPr>
            <a:r>
              <a:rPr lang="el-GR" sz="1400" dirty="0">
                <a:solidFill>
                  <a:srgbClr val="546982"/>
                </a:solidFill>
                <a:latin typeface="mark pro"/>
              </a:rPr>
              <a:t>Αντλίες θερμότητας και η θέρμανση νερού</a:t>
            </a:r>
          </a:p>
          <a:p>
            <a:pPr marL="914400" lvl="1" indent="-457200">
              <a:lnSpc>
                <a:spcPct val="120000"/>
              </a:lnSpc>
              <a:spcBef>
                <a:spcPts val="600"/>
              </a:spcBef>
              <a:spcAft>
                <a:spcPts val="600"/>
              </a:spcAft>
              <a:buFont typeface="+mj-lt"/>
              <a:buAutoNum type="arabicPeriod"/>
            </a:pPr>
            <a:r>
              <a:rPr lang="el-GR" sz="1400" dirty="0">
                <a:solidFill>
                  <a:srgbClr val="546982"/>
                </a:solidFill>
                <a:latin typeface="mark pro"/>
              </a:rPr>
              <a:t>Ηλεκτρικά οχήματα (</a:t>
            </a:r>
            <a:r>
              <a:rPr lang="el-GR" sz="1400" dirty="0" err="1">
                <a:solidFill>
                  <a:srgbClr val="546982"/>
                </a:solidFill>
                <a:latin typeface="mark pro"/>
              </a:rPr>
              <a:t>EVs</a:t>
            </a:r>
            <a:r>
              <a:rPr lang="el-GR" sz="1400" dirty="0">
                <a:solidFill>
                  <a:srgbClr val="546982"/>
                </a:solidFill>
                <a:latin typeface="mark pro"/>
              </a:rPr>
              <a:t>) και τα σημεία φόρτισης</a:t>
            </a:r>
            <a:endParaRPr lang="en-US" sz="1400" dirty="0">
              <a:solidFill>
                <a:srgbClr val="546982"/>
              </a:solidFill>
              <a:latin typeface="mark pro"/>
            </a:endParaRPr>
          </a:p>
          <a:p>
            <a:pPr marL="914400" lvl="1" indent="-457200">
              <a:lnSpc>
                <a:spcPct val="120000"/>
              </a:lnSpc>
              <a:spcBef>
                <a:spcPts val="600"/>
              </a:spcBef>
              <a:spcAft>
                <a:spcPts val="600"/>
              </a:spcAft>
              <a:buFont typeface="+mj-lt"/>
              <a:buAutoNum type="arabicPeriod"/>
            </a:pPr>
            <a:r>
              <a:rPr lang="el-GR" sz="1400" dirty="0" err="1">
                <a:solidFill>
                  <a:srgbClr val="546982"/>
                </a:solidFill>
                <a:latin typeface="mark pro"/>
              </a:rPr>
              <a:t>Μικροδίκτυα</a:t>
            </a:r>
            <a:endParaRPr lang="el-GR" sz="1400" dirty="0">
              <a:solidFill>
                <a:srgbClr val="546982"/>
              </a:solidFill>
              <a:latin typeface="mark pro"/>
            </a:endParaRPr>
          </a:p>
          <a:p>
            <a:pPr marL="914400" lvl="1" indent="-457200">
              <a:lnSpc>
                <a:spcPct val="120000"/>
              </a:lnSpc>
              <a:spcBef>
                <a:spcPts val="600"/>
              </a:spcBef>
              <a:spcAft>
                <a:spcPts val="600"/>
              </a:spcAft>
              <a:buFont typeface="+mj-lt"/>
              <a:buAutoNum type="arabicPeriod"/>
            </a:pPr>
            <a:r>
              <a:rPr lang="el-GR" sz="1400" dirty="0">
                <a:solidFill>
                  <a:srgbClr val="546982"/>
                </a:solidFill>
                <a:latin typeface="mark pro"/>
              </a:rPr>
              <a:t>Ενέργειες για την προσαρμογή προφίλ κατανάλωσης και της ενεργειακής συμπεριφοράς - Απόκριση ζήτησης</a:t>
            </a:r>
          </a:p>
          <a:p>
            <a:pPr marL="457200" indent="-457200">
              <a:lnSpc>
                <a:spcPct val="120000"/>
              </a:lnSpc>
              <a:spcBef>
                <a:spcPts val="600"/>
              </a:spcBef>
              <a:spcAft>
                <a:spcPts val="600"/>
              </a:spcAft>
              <a:buFont typeface="+mj-lt"/>
              <a:buAutoNum type="arabicPeriod"/>
            </a:pPr>
            <a:r>
              <a:rPr lang="el-GR" sz="1400" dirty="0">
                <a:solidFill>
                  <a:srgbClr val="546982"/>
                </a:solidFill>
                <a:latin typeface="mark pro"/>
              </a:rPr>
              <a:t>Τις περισσότερες φορές, τα </a:t>
            </a:r>
            <a:r>
              <a:rPr lang="el-GR" sz="1400" dirty="0" err="1">
                <a:solidFill>
                  <a:srgbClr val="546982"/>
                </a:solidFill>
                <a:latin typeface="mark pro"/>
              </a:rPr>
              <a:t>DERs</a:t>
            </a:r>
            <a:r>
              <a:rPr lang="el-GR" sz="1400" dirty="0">
                <a:solidFill>
                  <a:srgbClr val="546982"/>
                </a:solidFill>
                <a:latin typeface="mark pro"/>
              </a:rPr>
              <a:t> καταναλώνουν ηλεκτρική ενέργεια κοντά στο σημείο όπου παράγεται, καθώς οι πηγές είναι μικρότερες, πιο αποκεντρωμένες και τοπικές.</a:t>
            </a:r>
          </a:p>
          <a:p>
            <a:pPr marL="457200" indent="-457200">
              <a:lnSpc>
                <a:spcPct val="120000"/>
              </a:lnSpc>
              <a:spcBef>
                <a:spcPts val="600"/>
              </a:spcBef>
              <a:spcAft>
                <a:spcPts val="600"/>
              </a:spcAft>
              <a:buFont typeface="+mj-lt"/>
              <a:buAutoNum type="arabicPeriod"/>
            </a:pPr>
            <a:r>
              <a:rPr lang="el-GR" sz="1400" dirty="0">
                <a:solidFill>
                  <a:srgbClr val="546982"/>
                </a:solidFill>
                <a:latin typeface="mark pro"/>
              </a:rPr>
              <a:t> Τα </a:t>
            </a:r>
            <a:r>
              <a:rPr lang="en-US" sz="1400" dirty="0">
                <a:solidFill>
                  <a:srgbClr val="546982"/>
                </a:solidFill>
                <a:latin typeface="mark pro"/>
              </a:rPr>
              <a:t>DERs </a:t>
            </a:r>
            <a:r>
              <a:rPr lang="el-GR" sz="1400" dirty="0">
                <a:solidFill>
                  <a:srgbClr val="546982"/>
                </a:solidFill>
                <a:latin typeface="mark pro"/>
              </a:rPr>
              <a:t>αποτελούν αναπόσπαστο τμήμα των ψηφιοποιημένων δικτύων ηλεκτρικής ενέργειας ή έξυπνων δικτύων </a:t>
            </a:r>
          </a:p>
          <a:p>
            <a:pPr marL="457200" indent="-457200">
              <a:lnSpc>
                <a:spcPct val="120000"/>
              </a:lnSpc>
              <a:spcBef>
                <a:spcPts val="600"/>
              </a:spcBef>
              <a:spcAft>
                <a:spcPts val="600"/>
              </a:spcAft>
              <a:buFont typeface="+mj-lt"/>
              <a:buAutoNum type="arabicPeriod"/>
            </a:pPr>
            <a:r>
              <a:rPr lang="el-GR" sz="1400" dirty="0">
                <a:solidFill>
                  <a:srgbClr val="546982"/>
                </a:solidFill>
                <a:latin typeface="mark pro"/>
              </a:rPr>
              <a:t>Οι κατανεμημένοι ενεργειακοί πόροι μπορούν να λειτουργούν είτε μεμονωμένα (εντός του ίδιου χώρου) είτε μπορεί να αθροίζονται εικονικά</a:t>
            </a:r>
          </a:p>
        </p:txBody>
      </p:sp>
      <p:sp>
        <p:nvSpPr>
          <p:cNvPr id="4" name="Slide Number Placeholder 1">
            <a:extLst>
              <a:ext uri="{FF2B5EF4-FFF2-40B4-BE49-F238E27FC236}">
                <a16:creationId xmlns:a16="http://schemas.microsoft.com/office/drawing/2014/main" id="{8EC7F867-6266-C63D-F2B5-B7F932D64142}"/>
              </a:ext>
            </a:extLst>
          </p:cNvPr>
          <p:cNvSpPr>
            <a:spLocks noGrp="1"/>
          </p:cNvSpPr>
          <p:nvPr>
            <p:ph type="sldNum" sz="quarter" idx="4"/>
          </p:nvPr>
        </p:nvSpPr>
        <p:spPr>
          <a:xfrm>
            <a:off x="3543300" y="6640830"/>
            <a:ext cx="2057400" cy="180000"/>
          </a:xfrm>
        </p:spPr>
        <p:txBody>
          <a:bodyPr/>
          <a:lstStyle/>
          <a:p>
            <a:fld id="{9E5EE5E0-8EFF-4180-921D-FC5F49A504A0}" type="slidenum">
              <a:rPr lang="en-GB" smtClean="0"/>
              <a:pPr/>
              <a:t>2</a:t>
            </a:fld>
            <a:endParaRPr lang="en-GB" dirty="0"/>
          </a:p>
        </p:txBody>
      </p:sp>
    </p:spTree>
    <p:extLst>
      <p:ext uri="{BB962C8B-B14F-4D97-AF65-F5344CB8AC3E}">
        <p14:creationId xmlns:p14="http://schemas.microsoft.com/office/powerpoint/2010/main" val="4097169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83B5E6C-34C2-C205-E552-A7C17178E7E4}"/>
              </a:ext>
            </a:extLst>
          </p:cNvPr>
          <p:cNvPicPr>
            <a:picLocks noGrp="1" noChangeAspect="1"/>
          </p:cNvPicPr>
          <p:nvPr>
            <p:ph idx="1"/>
          </p:nvPr>
        </p:nvPicPr>
        <p:blipFill>
          <a:blip r:embed="rId2"/>
          <a:stretch>
            <a:fillRect/>
          </a:stretch>
        </p:blipFill>
        <p:spPr>
          <a:xfrm>
            <a:off x="444137" y="865312"/>
            <a:ext cx="3535986" cy="2737341"/>
          </a:xfrm>
          <a:prstGeom prst="rect">
            <a:avLst/>
          </a:prstGeom>
        </p:spPr>
      </p:pic>
      <p:sp>
        <p:nvSpPr>
          <p:cNvPr id="4" name="Slide Number Placeholder 3">
            <a:extLst>
              <a:ext uri="{FF2B5EF4-FFF2-40B4-BE49-F238E27FC236}">
                <a16:creationId xmlns:a16="http://schemas.microsoft.com/office/drawing/2014/main" id="{A17308CF-674E-7347-B96F-7062FC8410D2}"/>
              </a:ext>
            </a:extLst>
          </p:cNvPr>
          <p:cNvSpPr>
            <a:spLocks noGrp="1"/>
          </p:cNvSpPr>
          <p:nvPr>
            <p:ph type="sldNum" sz="quarter" idx="4"/>
          </p:nvPr>
        </p:nvSpPr>
        <p:spPr/>
        <p:txBody>
          <a:bodyPr/>
          <a:lstStyle/>
          <a:p>
            <a:fld id="{9E5EE5E0-8EFF-4180-921D-FC5F49A504A0}" type="slidenum">
              <a:rPr lang="en-GB" smtClean="0"/>
              <a:pPr/>
              <a:t>3</a:t>
            </a:fld>
            <a:endParaRPr lang="en-GB" dirty="0"/>
          </a:p>
        </p:txBody>
      </p:sp>
      <p:sp>
        <p:nvSpPr>
          <p:cNvPr id="9" name="Title 8">
            <a:extLst>
              <a:ext uri="{FF2B5EF4-FFF2-40B4-BE49-F238E27FC236}">
                <a16:creationId xmlns:a16="http://schemas.microsoft.com/office/drawing/2014/main" id="{DD472406-77F6-BF8D-27CD-FF9F050BE27E}"/>
              </a:ext>
            </a:extLst>
          </p:cNvPr>
          <p:cNvSpPr txBox="1">
            <a:spLocks noGrp="1"/>
          </p:cNvSpPr>
          <p:nvPr>
            <p:ph type="title"/>
          </p:nvPr>
        </p:nvSpPr>
        <p:spPr>
          <a:xfrm>
            <a:off x="51134" y="284977"/>
            <a:ext cx="9026691" cy="424732"/>
          </a:xfrm>
          <a:prstGeom prst="rect">
            <a:avLst/>
          </a:prstGeom>
          <a:noFill/>
        </p:spPr>
        <p:txBody>
          <a:bodyPr wrap="square">
            <a:spAutoFit/>
          </a:bodyPr>
          <a:lstStyle/>
          <a:p>
            <a:pPr marL="0" indent="0" defTabSz="914400">
              <a:lnSpc>
                <a:spcPct val="90000"/>
              </a:lnSpc>
              <a:spcBef>
                <a:spcPct val="0"/>
              </a:spcBef>
            </a:pPr>
            <a:r>
              <a:rPr lang="el-GR" sz="2400" b="1" dirty="0">
                <a:solidFill>
                  <a:srgbClr val="939598"/>
                </a:solidFill>
                <a:latin typeface="PF Highway Sans Pro" panose="02000500000000020004" pitchFamily="2" charset="0"/>
                <a:ea typeface="+mj-ea"/>
                <a:cs typeface="+mj-cs"/>
              </a:rPr>
              <a:t>Μετάβαση από το Παραδοσιακό στο ψηφιοποιημένο σ</a:t>
            </a:r>
            <a:r>
              <a:rPr lang="el-GR" sz="2400" b="1" dirty="0">
                <a:solidFill>
                  <a:srgbClr val="939598"/>
                </a:solidFill>
                <a:latin typeface="PF Highway Sans Pro" panose="02000500000000020004" pitchFamily="2" charset="0"/>
              </a:rPr>
              <a:t>ύ</a:t>
            </a:r>
            <a:r>
              <a:rPr lang="el-GR" sz="2400" b="1" dirty="0">
                <a:solidFill>
                  <a:srgbClr val="939598"/>
                </a:solidFill>
                <a:latin typeface="PF Highway Sans Pro" panose="02000500000000020004" pitchFamily="2" charset="0"/>
                <a:ea typeface="+mj-ea"/>
                <a:cs typeface="+mj-cs"/>
              </a:rPr>
              <a:t>στημα 1</a:t>
            </a:r>
          </a:p>
        </p:txBody>
      </p:sp>
      <p:sp>
        <p:nvSpPr>
          <p:cNvPr id="10" name="TextBox 9">
            <a:extLst>
              <a:ext uri="{FF2B5EF4-FFF2-40B4-BE49-F238E27FC236}">
                <a16:creationId xmlns:a16="http://schemas.microsoft.com/office/drawing/2014/main" id="{0ADCC6F8-864B-413D-34F1-E3EC87E1D2F7}"/>
              </a:ext>
            </a:extLst>
          </p:cNvPr>
          <p:cNvSpPr txBox="1"/>
          <p:nvPr/>
        </p:nvSpPr>
        <p:spPr>
          <a:xfrm rot="16200000">
            <a:off x="-1418279" y="2937228"/>
            <a:ext cx="3322322" cy="325399"/>
          </a:xfrm>
          <a:prstGeom prst="rect">
            <a:avLst/>
          </a:prstGeom>
          <a:noFill/>
        </p:spPr>
        <p:txBody>
          <a:bodyPr wrap="square" lIns="0" tIns="0" rIns="0" bIns="0" rtlCol="0">
            <a:noAutofit/>
          </a:bodyPr>
          <a:lstStyle/>
          <a:p>
            <a:pPr marL="0" indent="0" algn="ctr">
              <a:buClr>
                <a:schemeClr val="tx2"/>
              </a:buClr>
              <a:buFont typeface="Wingdings" panose="05000000000000000000" pitchFamily="2" charset="2"/>
              <a:buNone/>
            </a:pPr>
            <a:r>
              <a:rPr lang="el-GR" b="1" dirty="0">
                <a:solidFill>
                  <a:schemeClr val="accent1">
                    <a:lumMod val="75000"/>
                  </a:schemeClr>
                </a:solidFill>
              </a:rPr>
              <a:t>Ροή ενέργειας μιας κατεύθυνσης</a:t>
            </a:r>
            <a:endParaRPr lang="en-US" b="1" dirty="0">
              <a:solidFill>
                <a:schemeClr val="accent1">
                  <a:lumMod val="75000"/>
                </a:schemeClr>
              </a:solidFill>
            </a:endParaRPr>
          </a:p>
        </p:txBody>
      </p:sp>
      <p:grpSp>
        <p:nvGrpSpPr>
          <p:cNvPr id="17" name="Group 16">
            <a:extLst>
              <a:ext uri="{FF2B5EF4-FFF2-40B4-BE49-F238E27FC236}">
                <a16:creationId xmlns:a16="http://schemas.microsoft.com/office/drawing/2014/main" id="{1757E75B-A416-AD8F-0D0E-B8AC4BCAF79E}"/>
              </a:ext>
            </a:extLst>
          </p:cNvPr>
          <p:cNvGrpSpPr/>
          <p:nvPr/>
        </p:nvGrpSpPr>
        <p:grpSpPr>
          <a:xfrm>
            <a:off x="7513886" y="3030008"/>
            <a:ext cx="1478793" cy="336305"/>
            <a:chOff x="3276600" y="4053567"/>
            <a:chExt cx="1157154" cy="379384"/>
          </a:xfrm>
        </p:grpSpPr>
        <p:sp>
          <p:nvSpPr>
            <p:cNvPr id="18" name="Arrow: Down 17">
              <a:extLst>
                <a:ext uri="{FF2B5EF4-FFF2-40B4-BE49-F238E27FC236}">
                  <a16:creationId xmlns:a16="http://schemas.microsoft.com/office/drawing/2014/main" id="{7CDD3B12-2A48-A8FF-0ECD-1ACB7E3861E2}"/>
                </a:ext>
              </a:extLst>
            </p:cNvPr>
            <p:cNvSpPr/>
            <p:nvPr/>
          </p:nvSpPr>
          <p:spPr>
            <a:xfrm rot="16200000">
              <a:off x="4140536" y="3918102"/>
              <a:ext cx="157752" cy="428682"/>
            </a:xfrm>
            <a:prstGeom prst="downArrow">
              <a:avLst/>
            </a:prstGeom>
            <a:solidFill>
              <a:srgbClr val="13A538">
                <a:lumMod val="75000"/>
              </a:srgbClr>
            </a:solidFill>
            <a:ln w="9525" cap="flat" cmpd="sng" algn="ctr">
              <a:solidFill>
                <a:srgbClr val="13A538">
                  <a:lumMod val="75000"/>
                </a:srgbClr>
              </a:solidFill>
              <a:prstDash val="solid"/>
              <a:miter lim="800000"/>
            </a:ln>
            <a:effectLst/>
          </p:spPr>
          <p:txBody>
            <a:bodyPr lIns="72000" tIns="72000" rIns="72000" bIns="72000" rtlCol="0" anchor="t"/>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black"/>
                </a:solidFill>
                <a:effectLst/>
                <a:uLnTx/>
                <a:uFillTx/>
                <a:latin typeface="Segoe UI"/>
                <a:ea typeface="+mn-ea"/>
                <a:cs typeface="+mn-cs"/>
              </a:endParaRPr>
            </a:p>
          </p:txBody>
        </p:sp>
        <p:sp>
          <p:nvSpPr>
            <p:cNvPr id="19" name="Arrow: Down 18">
              <a:extLst>
                <a:ext uri="{FF2B5EF4-FFF2-40B4-BE49-F238E27FC236}">
                  <a16:creationId xmlns:a16="http://schemas.microsoft.com/office/drawing/2014/main" id="{E10916C6-0938-9154-6E3B-B1324DD00309}"/>
                </a:ext>
              </a:extLst>
            </p:cNvPr>
            <p:cNvSpPr/>
            <p:nvPr/>
          </p:nvSpPr>
          <p:spPr>
            <a:xfrm rot="16200000">
              <a:off x="4140536" y="4139733"/>
              <a:ext cx="157752" cy="428684"/>
            </a:xfrm>
            <a:prstGeom prst="downArrow">
              <a:avLst/>
            </a:prstGeom>
            <a:solidFill>
              <a:srgbClr val="0F265C">
                <a:lumMod val="60000"/>
                <a:lumOff val="40000"/>
              </a:srgbClr>
            </a:solidFill>
            <a:ln w="9525" cap="flat" cmpd="sng" algn="ctr">
              <a:solidFill>
                <a:srgbClr val="0F265C">
                  <a:lumMod val="60000"/>
                  <a:lumOff val="40000"/>
                </a:srgbClr>
              </a:solidFill>
              <a:prstDash val="solid"/>
              <a:miter lim="800000"/>
            </a:ln>
            <a:effectLst/>
          </p:spPr>
          <p:txBody>
            <a:bodyPr lIns="72000" tIns="72000" rIns="72000" bIns="72000" rtlCol="0" anchor="t"/>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050" b="1" i="0" u="none" strike="noStrike" kern="0" cap="none" spc="0" normalizeH="0" baseline="0" noProof="0" dirty="0">
                <a:ln>
                  <a:noFill/>
                </a:ln>
                <a:solidFill>
                  <a:prstClr val="black"/>
                </a:solidFill>
                <a:effectLst/>
                <a:uLnTx/>
                <a:uFillTx/>
                <a:latin typeface="Segoe UI"/>
                <a:ea typeface="+mn-ea"/>
                <a:cs typeface="+mn-cs"/>
              </a:endParaRPr>
            </a:p>
          </p:txBody>
        </p:sp>
        <p:sp>
          <p:nvSpPr>
            <p:cNvPr id="20" name="TextBox 19">
              <a:extLst>
                <a:ext uri="{FF2B5EF4-FFF2-40B4-BE49-F238E27FC236}">
                  <a16:creationId xmlns:a16="http://schemas.microsoft.com/office/drawing/2014/main" id="{27B16D69-51BC-1455-3E0B-7E79A5B11766}"/>
                </a:ext>
              </a:extLst>
            </p:cNvPr>
            <p:cNvSpPr txBox="1"/>
            <p:nvPr/>
          </p:nvSpPr>
          <p:spPr>
            <a:xfrm>
              <a:off x="3276600" y="4063263"/>
              <a:ext cx="754205" cy="359992"/>
            </a:xfrm>
            <a:prstGeom prst="rect">
              <a:avLst/>
            </a:prstGeom>
            <a:noFill/>
          </p:spPr>
          <p:txBody>
            <a:bodyPr wrap="square" lIns="0" tIns="0" rIns="0" bIns="0" rtlCol="0" anchor="t">
              <a:noAutofit/>
            </a:bodyPr>
            <a:lstStyle/>
            <a:p>
              <a:pPr marL="0" marR="0" lvl="0" indent="0" defTabSz="914400" eaLnBrk="1" fontAlgn="auto" latinLnBrk="0" hangingPunct="1">
                <a:lnSpc>
                  <a:spcPct val="100000"/>
                </a:lnSpc>
                <a:spcBef>
                  <a:spcPts val="0"/>
                </a:spcBef>
                <a:spcAft>
                  <a:spcPts val="0"/>
                </a:spcAft>
                <a:buClr>
                  <a:srgbClr val="1F497D"/>
                </a:buClr>
                <a:buSzTx/>
                <a:buFont typeface="Wingdings" panose="05000000000000000000" pitchFamily="2" charset="2"/>
                <a:buNone/>
                <a:tabLst/>
                <a:defRPr/>
              </a:pPr>
              <a:r>
                <a:rPr kumimoji="0" lang="el-GR" sz="700" b="1" i="0" u="none" strike="noStrike" kern="0" cap="none" spc="0" normalizeH="0" baseline="0" noProof="0" dirty="0">
                  <a:ln>
                    <a:noFill/>
                  </a:ln>
                  <a:solidFill>
                    <a:prstClr val="black">
                      <a:lumMod val="50000"/>
                      <a:lumOff val="50000"/>
                    </a:prstClr>
                  </a:solidFill>
                  <a:effectLst/>
                  <a:uLnTx/>
                  <a:uFillTx/>
                  <a:latin typeface="Segoe UI"/>
                </a:rPr>
                <a:t>Ροή Ενέργειας</a:t>
              </a:r>
              <a:endParaRPr kumimoji="0" lang="en-US" sz="700" b="1" i="0" u="none" strike="noStrike" kern="0" cap="none" spc="0" normalizeH="0" baseline="0" noProof="0" dirty="0">
                <a:ln>
                  <a:noFill/>
                </a:ln>
                <a:solidFill>
                  <a:prstClr val="black">
                    <a:lumMod val="50000"/>
                    <a:lumOff val="50000"/>
                  </a:prstClr>
                </a:solidFill>
                <a:effectLst/>
                <a:uLnTx/>
                <a:uFillTx/>
                <a:latin typeface="Segoe UI"/>
              </a:endParaRPr>
            </a:p>
            <a:p>
              <a:pPr marL="0" marR="0" lvl="0" indent="0" defTabSz="914400" eaLnBrk="1" fontAlgn="auto" latinLnBrk="0" hangingPunct="1">
                <a:lnSpc>
                  <a:spcPct val="100000"/>
                </a:lnSpc>
                <a:spcBef>
                  <a:spcPts val="0"/>
                </a:spcBef>
                <a:spcAft>
                  <a:spcPts val="0"/>
                </a:spcAft>
                <a:buClr>
                  <a:srgbClr val="1F497D"/>
                </a:buClr>
                <a:buSzTx/>
                <a:buFont typeface="Wingdings" panose="05000000000000000000" pitchFamily="2" charset="2"/>
                <a:buNone/>
                <a:tabLst/>
                <a:defRPr/>
              </a:pPr>
              <a:endParaRPr kumimoji="0" lang="en-US" sz="700" b="1" i="0" u="none" strike="noStrike" kern="0" cap="none" spc="0" normalizeH="0" baseline="0" noProof="0" dirty="0">
                <a:ln>
                  <a:noFill/>
                </a:ln>
                <a:solidFill>
                  <a:prstClr val="black">
                    <a:lumMod val="50000"/>
                    <a:lumOff val="50000"/>
                  </a:prstClr>
                </a:solidFill>
                <a:effectLst/>
                <a:uLnTx/>
                <a:uFillTx/>
                <a:latin typeface="Segoe UI"/>
              </a:endParaRPr>
            </a:p>
            <a:p>
              <a:pPr marL="0" marR="0" lvl="0" indent="0" defTabSz="914400" eaLnBrk="1" fontAlgn="auto" latinLnBrk="0" hangingPunct="1">
                <a:lnSpc>
                  <a:spcPct val="100000"/>
                </a:lnSpc>
                <a:spcBef>
                  <a:spcPts val="0"/>
                </a:spcBef>
                <a:spcAft>
                  <a:spcPts val="0"/>
                </a:spcAft>
                <a:buClr>
                  <a:srgbClr val="1F497D"/>
                </a:buClr>
                <a:buSzTx/>
                <a:buFont typeface="Wingdings" panose="05000000000000000000" pitchFamily="2" charset="2"/>
                <a:buNone/>
                <a:tabLst/>
                <a:defRPr/>
              </a:pPr>
              <a:r>
                <a:rPr kumimoji="0" lang="el-GR" sz="700" b="1" i="0" u="none" strike="noStrike" kern="0" cap="none" spc="0" normalizeH="0" baseline="0" noProof="0" dirty="0">
                  <a:ln>
                    <a:noFill/>
                  </a:ln>
                  <a:solidFill>
                    <a:prstClr val="black">
                      <a:lumMod val="50000"/>
                      <a:lumOff val="50000"/>
                    </a:prstClr>
                  </a:solidFill>
                  <a:effectLst/>
                  <a:uLnTx/>
                  <a:uFillTx/>
                  <a:latin typeface="Segoe UI"/>
                </a:rPr>
                <a:t>Ροή Πληροφορίας</a:t>
              </a:r>
              <a:endParaRPr kumimoji="0" lang="en-US" sz="700" b="1" i="0" u="none" strike="noStrike" kern="0" cap="none" spc="0" normalizeH="0" baseline="0" noProof="0" dirty="0">
                <a:ln>
                  <a:noFill/>
                </a:ln>
                <a:solidFill>
                  <a:prstClr val="black">
                    <a:lumMod val="50000"/>
                    <a:lumOff val="50000"/>
                  </a:prstClr>
                </a:solidFill>
                <a:effectLst/>
                <a:uLnTx/>
                <a:uFillTx/>
                <a:latin typeface="Segoe UI"/>
              </a:endParaRPr>
            </a:p>
          </p:txBody>
        </p:sp>
      </p:grpSp>
      <p:graphicFrame>
        <p:nvGraphicFramePr>
          <p:cNvPr id="21" name="Table 20">
            <a:extLst>
              <a:ext uri="{FF2B5EF4-FFF2-40B4-BE49-F238E27FC236}">
                <a16:creationId xmlns:a16="http://schemas.microsoft.com/office/drawing/2014/main" id="{7D2CAC66-2AED-6692-5267-EEAD712F56FA}"/>
              </a:ext>
            </a:extLst>
          </p:cNvPr>
          <p:cNvGraphicFramePr>
            <a:graphicFrameLocks noGrp="1"/>
          </p:cNvGraphicFramePr>
          <p:nvPr>
            <p:extLst>
              <p:ext uri="{D42A27DB-BD31-4B8C-83A1-F6EECF244321}">
                <p14:modId xmlns:p14="http://schemas.microsoft.com/office/powerpoint/2010/main" val="3328658258"/>
              </p:ext>
            </p:extLst>
          </p:nvPr>
        </p:nvGraphicFramePr>
        <p:xfrm>
          <a:off x="444137" y="3521916"/>
          <a:ext cx="8581126" cy="2864536"/>
        </p:xfrm>
        <a:graphic>
          <a:graphicData uri="http://schemas.openxmlformats.org/drawingml/2006/table">
            <a:tbl>
              <a:tblPr firstRow="1" bandRow="1">
                <a:tableStyleId>{5C22544A-7EE6-4342-B048-85BDC9FD1C3A}</a:tableStyleId>
              </a:tblPr>
              <a:tblGrid>
                <a:gridCol w="1823781">
                  <a:extLst>
                    <a:ext uri="{9D8B030D-6E8A-4147-A177-3AD203B41FA5}">
                      <a16:colId xmlns:a16="http://schemas.microsoft.com/office/drawing/2014/main" val="3953751697"/>
                    </a:ext>
                  </a:extLst>
                </a:gridCol>
                <a:gridCol w="3010515">
                  <a:extLst>
                    <a:ext uri="{9D8B030D-6E8A-4147-A177-3AD203B41FA5}">
                      <a16:colId xmlns:a16="http://schemas.microsoft.com/office/drawing/2014/main" val="3651180439"/>
                    </a:ext>
                  </a:extLst>
                </a:gridCol>
                <a:gridCol w="3746830">
                  <a:extLst>
                    <a:ext uri="{9D8B030D-6E8A-4147-A177-3AD203B41FA5}">
                      <a16:colId xmlns:a16="http://schemas.microsoft.com/office/drawing/2014/main" val="3636679817"/>
                    </a:ext>
                  </a:extLst>
                </a:gridCol>
              </a:tblGrid>
              <a:tr h="0">
                <a:tc>
                  <a:txBody>
                    <a:bodyPr/>
                    <a:lstStyle/>
                    <a:p>
                      <a:pPr>
                        <a:lnSpc>
                          <a:spcPct val="107000"/>
                        </a:lnSpc>
                        <a:spcAft>
                          <a:spcPts val="0"/>
                        </a:spcAft>
                      </a:pPr>
                      <a:endParaRPr lang="en-GB" sz="1000" kern="100" dirty="0">
                        <a:effectLst/>
                        <a:latin typeface="+mn-lt"/>
                      </a:endParaRPr>
                    </a:p>
                  </a:txBody>
                  <a:tcPr marL="58905" marR="58905" marT="29452" marB="29452"/>
                </a:tc>
                <a:tc>
                  <a:txBody>
                    <a:bodyPr/>
                    <a:lstStyle/>
                    <a:p>
                      <a:pPr>
                        <a:lnSpc>
                          <a:spcPct val="107000"/>
                        </a:lnSpc>
                        <a:spcAft>
                          <a:spcPts val="0"/>
                        </a:spcAft>
                      </a:pPr>
                      <a:r>
                        <a:rPr lang="el-GR" sz="1000" kern="100">
                          <a:effectLst/>
                          <a:latin typeface="+mn-lt"/>
                        </a:rPr>
                        <a:t>Διαχειριστής Μεταφοράς</a:t>
                      </a:r>
                      <a:endParaRPr lang="en-GB" sz="1000" kern="100">
                        <a:effectLst/>
                        <a:latin typeface="+mn-lt"/>
                        <a:ea typeface="Aptos" panose="020B0004020202020204" pitchFamily="34" charset="0"/>
                        <a:cs typeface="Times New Roman" panose="02020603050405020304" pitchFamily="18" charset="0"/>
                      </a:endParaRPr>
                    </a:p>
                  </a:txBody>
                  <a:tcPr marL="58905" marR="58905" marT="29452" marB="29452"/>
                </a:tc>
                <a:tc>
                  <a:txBody>
                    <a:bodyPr/>
                    <a:lstStyle/>
                    <a:p>
                      <a:pPr>
                        <a:lnSpc>
                          <a:spcPct val="107000"/>
                        </a:lnSpc>
                        <a:spcAft>
                          <a:spcPts val="0"/>
                        </a:spcAft>
                      </a:pPr>
                      <a:r>
                        <a:rPr lang="el-GR" sz="1000" kern="100">
                          <a:effectLst/>
                          <a:latin typeface="+mn-lt"/>
                        </a:rPr>
                        <a:t>Διαχειριστής Δικτύου</a:t>
                      </a:r>
                      <a:endParaRPr lang="en-GB" sz="1000" kern="100">
                        <a:effectLst/>
                        <a:latin typeface="+mn-lt"/>
                        <a:ea typeface="Aptos" panose="020B0004020202020204" pitchFamily="34" charset="0"/>
                        <a:cs typeface="Times New Roman" panose="02020603050405020304" pitchFamily="18" charset="0"/>
                      </a:endParaRPr>
                    </a:p>
                  </a:txBody>
                  <a:tcPr marL="58905" marR="58905" marT="29452" marB="29452"/>
                </a:tc>
                <a:extLst>
                  <a:ext uri="{0D108BD9-81ED-4DB2-BD59-A6C34878D82A}">
                    <a16:rowId xmlns:a16="http://schemas.microsoft.com/office/drawing/2014/main" val="1898629313"/>
                  </a:ext>
                </a:extLst>
              </a:tr>
              <a:tr h="911970">
                <a:tc>
                  <a:txBody>
                    <a:bodyPr/>
                    <a:lstStyle/>
                    <a:p>
                      <a:pPr>
                        <a:lnSpc>
                          <a:spcPct val="107000"/>
                        </a:lnSpc>
                        <a:spcAft>
                          <a:spcPts val="0"/>
                        </a:spcAft>
                      </a:pPr>
                      <a:r>
                        <a:rPr lang="el-GR" sz="1000" kern="100" dirty="0">
                          <a:effectLst/>
                          <a:latin typeface="+mn-lt"/>
                        </a:rPr>
                        <a:t>Λειτουργίες Διαχείρισης Συστήματος</a:t>
                      </a:r>
                      <a:endParaRPr lang="en-GB" sz="1000" kern="100" dirty="0">
                        <a:effectLst/>
                        <a:latin typeface="+mn-lt"/>
                        <a:ea typeface="Aptos" panose="020B0004020202020204" pitchFamily="34" charset="0"/>
                        <a:cs typeface="Times New Roman" panose="02020603050405020304" pitchFamily="18" charset="0"/>
                      </a:endParaRPr>
                    </a:p>
                  </a:txBody>
                  <a:tcPr marL="58905" marR="58905" marT="29452" marB="29452"/>
                </a:tc>
                <a:tc>
                  <a:txBody>
                    <a:bodyPr/>
                    <a:lstStyle/>
                    <a:p>
                      <a:pPr marL="342900" lvl="0" indent="-342900">
                        <a:lnSpc>
                          <a:spcPct val="107000"/>
                        </a:lnSpc>
                        <a:spcAft>
                          <a:spcPts val="0"/>
                        </a:spcAft>
                        <a:buFont typeface="Arial" panose="020B0604020202020204" pitchFamily="34" charset="0"/>
                        <a:buChar char="•"/>
                        <a:tabLst>
                          <a:tab pos="457200" algn="l"/>
                        </a:tabLst>
                      </a:pPr>
                      <a:r>
                        <a:rPr lang="el-GR" sz="1000" kern="100" dirty="0">
                          <a:effectLst/>
                          <a:latin typeface="+mn-lt"/>
                        </a:rPr>
                        <a:t>Υπηρεσίες Εξισορρόπησης </a:t>
                      </a:r>
                      <a:endParaRPr lang="en-GB" sz="1000" kern="100" dirty="0">
                        <a:effectLst/>
                        <a:latin typeface="+mn-lt"/>
                      </a:endParaRPr>
                    </a:p>
                    <a:p>
                      <a:pPr marL="342900" lvl="0" indent="-342900">
                        <a:lnSpc>
                          <a:spcPct val="107000"/>
                        </a:lnSpc>
                        <a:spcAft>
                          <a:spcPts val="0"/>
                        </a:spcAft>
                        <a:buFont typeface="Arial" panose="020B0604020202020204" pitchFamily="34" charset="0"/>
                        <a:buChar char="•"/>
                        <a:tabLst>
                          <a:tab pos="457200" algn="l"/>
                        </a:tabLst>
                      </a:pPr>
                      <a:r>
                        <a:rPr lang="el-GR" sz="1000" kern="100" dirty="0">
                          <a:effectLst/>
                          <a:latin typeface="+mn-lt"/>
                        </a:rPr>
                        <a:t>Διαχείριση Συμφόρησης</a:t>
                      </a:r>
                      <a:endParaRPr lang="en-GB" sz="1000" kern="100" dirty="0">
                        <a:effectLst/>
                        <a:latin typeface="+mn-lt"/>
                      </a:endParaRPr>
                    </a:p>
                    <a:p>
                      <a:pPr marL="342900" lvl="0" indent="-342900">
                        <a:lnSpc>
                          <a:spcPct val="107000"/>
                        </a:lnSpc>
                        <a:spcAft>
                          <a:spcPts val="0"/>
                        </a:spcAft>
                        <a:buFont typeface="Arial" panose="020B0604020202020204" pitchFamily="34" charset="0"/>
                        <a:buChar char="•"/>
                        <a:tabLst>
                          <a:tab pos="457200" algn="l"/>
                        </a:tabLst>
                      </a:pPr>
                      <a:r>
                        <a:rPr lang="el-GR" sz="1000" kern="100" dirty="0">
                          <a:effectLst/>
                          <a:latin typeface="+mn-lt"/>
                        </a:rPr>
                        <a:t>Κατανομή Διασυνοριακής ισχύος</a:t>
                      </a:r>
                      <a:endParaRPr lang="en-GB" sz="1000" kern="100" dirty="0">
                        <a:effectLst/>
                        <a:latin typeface="+mn-lt"/>
                      </a:endParaRPr>
                    </a:p>
                    <a:p>
                      <a:pPr marL="342900" lvl="0" indent="-342900">
                        <a:lnSpc>
                          <a:spcPct val="107000"/>
                        </a:lnSpc>
                        <a:spcAft>
                          <a:spcPts val="0"/>
                        </a:spcAft>
                        <a:buFont typeface="Arial" panose="020B0604020202020204" pitchFamily="34" charset="0"/>
                        <a:buChar char="•"/>
                        <a:tabLst>
                          <a:tab pos="457200" algn="l"/>
                        </a:tabLst>
                      </a:pPr>
                      <a:r>
                        <a:rPr lang="el-GR" sz="1000" kern="100" dirty="0">
                          <a:effectLst/>
                          <a:latin typeface="+mn-lt"/>
                        </a:rPr>
                        <a:t>Κατανομή μονάδων και προγραμματισμός συστήματος</a:t>
                      </a:r>
                      <a:endParaRPr lang="en-GB" sz="1000" kern="100" dirty="0">
                        <a:effectLst/>
                        <a:latin typeface="+mn-lt"/>
                        <a:ea typeface="Aptos" panose="020B0004020202020204" pitchFamily="34" charset="0"/>
                        <a:cs typeface="Times New Roman" panose="02020603050405020304" pitchFamily="18" charset="0"/>
                      </a:endParaRPr>
                    </a:p>
                  </a:txBody>
                  <a:tcPr marL="58905" marR="58905" marT="29452" marB="29452"/>
                </a:tc>
                <a:tc>
                  <a:txBody>
                    <a:bodyPr/>
                    <a:lstStyle/>
                    <a:p>
                      <a:pPr marL="342900" lvl="0" indent="-342900">
                        <a:lnSpc>
                          <a:spcPct val="107000"/>
                        </a:lnSpc>
                        <a:spcAft>
                          <a:spcPts val="0"/>
                        </a:spcAft>
                        <a:buFont typeface="Arial" panose="020B0604020202020204" pitchFamily="34" charset="0"/>
                        <a:buChar char="•"/>
                        <a:tabLst>
                          <a:tab pos="457200" algn="l"/>
                        </a:tabLst>
                      </a:pPr>
                      <a:endParaRPr lang="en-GB" sz="1000" b="1" kern="100" dirty="0">
                        <a:solidFill>
                          <a:srgbClr val="FF0000"/>
                        </a:solidFill>
                        <a:effectLst/>
                        <a:latin typeface="+mn-lt"/>
                        <a:ea typeface="Aptos" panose="020B0004020202020204" pitchFamily="34" charset="0"/>
                        <a:cs typeface="Times New Roman" panose="02020603050405020304" pitchFamily="18" charset="0"/>
                      </a:endParaRPr>
                    </a:p>
                  </a:txBody>
                  <a:tcPr marL="58905" marR="58905" marT="29452" marB="29452"/>
                </a:tc>
                <a:extLst>
                  <a:ext uri="{0D108BD9-81ED-4DB2-BD59-A6C34878D82A}">
                    <a16:rowId xmlns:a16="http://schemas.microsoft.com/office/drawing/2014/main" val="2391244532"/>
                  </a:ext>
                </a:extLst>
              </a:tr>
              <a:tr h="1191127">
                <a:tc>
                  <a:txBody>
                    <a:bodyPr/>
                    <a:lstStyle/>
                    <a:p>
                      <a:pPr>
                        <a:lnSpc>
                          <a:spcPct val="107000"/>
                        </a:lnSpc>
                        <a:spcAft>
                          <a:spcPts val="0"/>
                        </a:spcAft>
                      </a:pPr>
                      <a:r>
                        <a:rPr lang="el-GR" sz="1000" kern="100">
                          <a:effectLst/>
                          <a:latin typeface="+mn-lt"/>
                        </a:rPr>
                        <a:t>Λειτουργίες Υποστήριξης Αγορών</a:t>
                      </a:r>
                      <a:endParaRPr lang="en-GB" sz="1000" kern="100">
                        <a:effectLst/>
                        <a:latin typeface="+mn-lt"/>
                        <a:ea typeface="Aptos" panose="020B0004020202020204" pitchFamily="34" charset="0"/>
                        <a:cs typeface="Times New Roman" panose="02020603050405020304" pitchFamily="18" charset="0"/>
                      </a:endParaRPr>
                    </a:p>
                  </a:txBody>
                  <a:tcPr marL="58905" marR="58905" marT="29452" marB="29452"/>
                </a:tc>
                <a:tc>
                  <a:txBody>
                    <a:bodyPr/>
                    <a:lstStyle/>
                    <a:p>
                      <a:pPr marL="342900" lvl="0" indent="-342900">
                        <a:lnSpc>
                          <a:spcPct val="107000"/>
                        </a:lnSpc>
                        <a:spcAft>
                          <a:spcPts val="0"/>
                        </a:spcAft>
                        <a:buFont typeface="Arial" panose="020B0604020202020204" pitchFamily="34" charset="0"/>
                        <a:buChar char="•"/>
                        <a:tabLst>
                          <a:tab pos="457200" algn="l"/>
                        </a:tabLst>
                      </a:pPr>
                      <a:r>
                        <a:rPr lang="el-GR" sz="1000" kern="100" dirty="0">
                          <a:effectLst/>
                          <a:latin typeface="+mn-lt"/>
                        </a:rPr>
                        <a:t>Αγορές Εξισορρόπησης και Επικουρικών Υπηρεσιών</a:t>
                      </a:r>
                      <a:endParaRPr lang="en-GB" sz="1000" kern="100" dirty="0">
                        <a:effectLst/>
                        <a:latin typeface="+mn-lt"/>
                      </a:endParaRPr>
                    </a:p>
                    <a:p>
                      <a:pPr marL="342900" lvl="0" indent="-342900">
                        <a:lnSpc>
                          <a:spcPct val="107000"/>
                        </a:lnSpc>
                        <a:spcAft>
                          <a:spcPts val="0"/>
                        </a:spcAft>
                        <a:buFont typeface="Arial" panose="020B0604020202020204" pitchFamily="34" charset="0"/>
                        <a:buChar char="•"/>
                        <a:tabLst>
                          <a:tab pos="457200" algn="l"/>
                        </a:tabLst>
                      </a:pPr>
                      <a:r>
                        <a:rPr lang="el-GR" sz="1000" kern="100" dirty="0">
                          <a:effectLst/>
                          <a:latin typeface="+mn-lt"/>
                        </a:rPr>
                        <a:t>Εκκαθαρίσεις</a:t>
                      </a:r>
                      <a:endParaRPr lang="en-GB" sz="1000" kern="100" dirty="0">
                        <a:effectLst/>
                        <a:latin typeface="+mn-lt"/>
                      </a:endParaRPr>
                    </a:p>
                    <a:p>
                      <a:pPr marL="342900" lvl="0" indent="-342900">
                        <a:lnSpc>
                          <a:spcPct val="107000"/>
                        </a:lnSpc>
                        <a:spcAft>
                          <a:spcPts val="0"/>
                        </a:spcAft>
                        <a:buFont typeface="Arial" panose="020B0604020202020204" pitchFamily="34" charset="0"/>
                        <a:buChar char="•"/>
                        <a:tabLst>
                          <a:tab pos="457200" algn="l"/>
                        </a:tabLst>
                      </a:pPr>
                      <a:r>
                        <a:rPr lang="el-GR" sz="1000" kern="100" dirty="0">
                          <a:effectLst/>
                          <a:latin typeface="+mn-lt"/>
                        </a:rPr>
                        <a:t>Υπηρεσίες Διαθεσιμότητας ισχύος και Ευελιξία</a:t>
                      </a:r>
                      <a:endParaRPr lang="en-GB" sz="1000" kern="100" dirty="0">
                        <a:effectLst/>
                        <a:latin typeface="+mn-lt"/>
                      </a:endParaRPr>
                    </a:p>
                    <a:p>
                      <a:pPr marL="342900" lvl="0" indent="-342900">
                        <a:lnSpc>
                          <a:spcPct val="107000"/>
                        </a:lnSpc>
                        <a:spcAft>
                          <a:spcPts val="0"/>
                        </a:spcAft>
                        <a:buFont typeface="Arial" panose="020B0604020202020204" pitchFamily="34" charset="0"/>
                        <a:buChar char="•"/>
                        <a:tabLst>
                          <a:tab pos="457200" algn="l"/>
                        </a:tabLst>
                      </a:pPr>
                      <a:r>
                        <a:rPr lang="el-GR" sz="1000" kern="100" dirty="0">
                          <a:effectLst/>
                          <a:latin typeface="+mn-lt"/>
                        </a:rPr>
                        <a:t>Διαχείριση Διασυνδέσεων</a:t>
                      </a:r>
                      <a:endParaRPr lang="en-GB" sz="1000" kern="100" dirty="0">
                        <a:effectLst/>
                        <a:latin typeface="+mn-lt"/>
                      </a:endParaRPr>
                    </a:p>
                    <a:p>
                      <a:pPr marL="342900" lvl="0" indent="-342900">
                        <a:lnSpc>
                          <a:spcPct val="107000"/>
                        </a:lnSpc>
                        <a:spcAft>
                          <a:spcPts val="0"/>
                        </a:spcAft>
                        <a:buFont typeface="Arial" panose="020B0604020202020204" pitchFamily="34" charset="0"/>
                        <a:buChar char="•"/>
                        <a:tabLst>
                          <a:tab pos="457200" algn="l"/>
                        </a:tabLst>
                      </a:pPr>
                      <a:r>
                        <a:rPr lang="el-GR" sz="1000" kern="100" dirty="0">
                          <a:effectLst/>
                          <a:latin typeface="+mn-lt"/>
                        </a:rPr>
                        <a:t>Πρόβλεψη ΑΠΕ</a:t>
                      </a:r>
                      <a:endParaRPr lang="en-GB" sz="1000" kern="100" dirty="0">
                        <a:effectLst/>
                        <a:latin typeface="+mn-lt"/>
                        <a:ea typeface="Aptos" panose="020B0004020202020204" pitchFamily="34" charset="0"/>
                        <a:cs typeface="Times New Roman" panose="02020603050405020304" pitchFamily="18" charset="0"/>
                      </a:endParaRPr>
                    </a:p>
                  </a:txBody>
                  <a:tcPr marL="58905" marR="58905" marT="29452" marB="29452"/>
                </a:tc>
                <a:tc>
                  <a:txBody>
                    <a:bodyPr/>
                    <a:lstStyle/>
                    <a:p>
                      <a:pPr marL="342900" lvl="0" indent="-342900">
                        <a:lnSpc>
                          <a:spcPct val="107000"/>
                        </a:lnSpc>
                        <a:spcAft>
                          <a:spcPts val="0"/>
                        </a:spcAft>
                        <a:buFont typeface="Arial" panose="020B0604020202020204" pitchFamily="34" charset="0"/>
                        <a:buChar char="•"/>
                        <a:tabLst>
                          <a:tab pos="457200" algn="l"/>
                        </a:tabLst>
                      </a:pPr>
                      <a:r>
                        <a:rPr lang="el-GR" sz="1000" kern="100" dirty="0">
                          <a:effectLst/>
                          <a:latin typeface="+mn-lt"/>
                        </a:rPr>
                        <a:t>Μετρήσεις, Διαχείριση πληροφοριών </a:t>
                      </a:r>
                    </a:p>
                  </a:txBody>
                  <a:tcPr marL="58905" marR="58905" marT="29452" marB="29452"/>
                </a:tc>
                <a:extLst>
                  <a:ext uri="{0D108BD9-81ED-4DB2-BD59-A6C34878D82A}">
                    <a16:rowId xmlns:a16="http://schemas.microsoft.com/office/drawing/2014/main" val="841594940"/>
                  </a:ext>
                </a:extLst>
              </a:tr>
              <a:tr h="546706">
                <a:tc>
                  <a:txBody>
                    <a:bodyPr/>
                    <a:lstStyle/>
                    <a:p>
                      <a:pPr>
                        <a:lnSpc>
                          <a:spcPct val="107000"/>
                        </a:lnSpc>
                        <a:spcAft>
                          <a:spcPts val="0"/>
                        </a:spcAft>
                      </a:pPr>
                      <a:r>
                        <a:rPr lang="el-GR" sz="1000" kern="100">
                          <a:effectLst/>
                          <a:latin typeface="+mn-lt"/>
                        </a:rPr>
                        <a:t>Λειτουργία και ανάπτυξη Δικτύων</a:t>
                      </a:r>
                      <a:endParaRPr lang="en-GB" sz="1000" kern="100">
                        <a:effectLst/>
                        <a:latin typeface="+mn-lt"/>
                        <a:ea typeface="Aptos" panose="020B0004020202020204" pitchFamily="34" charset="0"/>
                        <a:cs typeface="Times New Roman" panose="02020603050405020304" pitchFamily="18" charset="0"/>
                      </a:endParaRPr>
                    </a:p>
                  </a:txBody>
                  <a:tcPr marL="58905" marR="58905" marT="29452" marB="29452"/>
                </a:tc>
                <a:tc>
                  <a:txBody>
                    <a:bodyPr/>
                    <a:lstStyle/>
                    <a:p>
                      <a:pPr marL="342900" lvl="0" indent="-342900">
                        <a:lnSpc>
                          <a:spcPct val="107000"/>
                        </a:lnSpc>
                        <a:spcAft>
                          <a:spcPts val="0"/>
                        </a:spcAft>
                        <a:buFont typeface="Arial" panose="020B0604020202020204" pitchFamily="34" charset="0"/>
                        <a:buChar char="•"/>
                        <a:tabLst>
                          <a:tab pos="457200" algn="l"/>
                        </a:tabLst>
                      </a:pPr>
                      <a:r>
                        <a:rPr lang="el-GR" sz="1000" kern="100">
                          <a:effectLst/>
                          <a:latin typeface="+mn-lt"/>
                        </a:rPr>
                        <a:t>Πρόγραμμα Ανάπτυξης</a:t>
                      </a:r>
                      <a:endParaRPr lang="en-GB" sz="1000" kern="100">
                        <a:effectLst/>
                        <a:latin typeface="+mn-lt"/>
                      </a:endParaRPr>
                    </a:p>
                    <a:p>
                      <a:pPr marL="342900" lvl="0" indent="-342900">
                        <a:lnSpc>
                          <a:spcPct val="107000"/>
                        </a:lnSpc>
                        <a:spcAft>
                          <a:spcPts val="0"/>
                        </a:spcAft>
                        <a:buFont typeface="Arial" panose="020B0604020202020204" pitchFamily="34" charset="0"/>
                        <a:buChar char="•"/>
                        <a:tabLst>
                          <a:tab pos="457200" algn="l"/>
                        </a:tabLst>
                      </a:pPr>
                      <a:r>
                        <a:rPr lang="el-GR" sz="1000" kern="100">
                          <a:effectLst/>
                          <a:latin typeface="+mn-lt"/>
                        </a:rPr>
                        <a:t>Συντήρηση</a:t>
                      </a:r>
                      <a:endParaRPr lang="en-GB" sz="1000" kern="100">
                        <a:effectLst/>
                        <a:latin typeface="+mn-lt"/>
                      </a:endParaRPr>
                    </a:p>
                    <a:p>
                      <a:pPr marL="342900" lvl="0" indent="-342900">
                        <a:lnSpc>
                          <a:spcPct val="107000"/>
                        </a:lnSpc>
                        <a:spcAft>
                          <a:spcPts val="0"/>
                        </a:spcAft>
                        <a:buFont typeface="Arial" panose="020B0604020202020204" pitchFamily="34" charset="0"/>
                        <a:buChar char="•"/>
                        <a:tabLst>
                          <a:tab pos="457200" algn="l"/>
                        </a:tabLst>
                      </a:pPr>
                      <a:r>
                        <a:rPr lang="el-GR" sz="1000" kern="100">
                          <a:effectLst/>
                          <a:latin typeface="+mn-lt"/>
                        </a:rPr>
                        <a:t>Συνδέσεις</a:t>
                      </a:r>
                      <a:endParaRPr lang="en-GB" sz="1000" kern="100">
                        <a:effectLst/>
                        <a:latin typeface="+mn-lt"/>
                        <a:ea typeface="Aptos" panose="020B0004020202020204" pitchFamily="34" charset="0"/>
                        <a:cs typeface="Times New Roman" panose="02020603050405020304" pitchFamily="18" charset="0"/>
                      </a:endParaRPr>
                    </a:p>
                  </a:txBody>
                  <a:tcPr marL="58905" marR="58905" marT="29452" marB="29452"/>
                </a:tc>
                <a:tc>
                  <a:txBody>
                    <a:bodyPr/>
                    <a:lstStyle/>
                    <a:p>
                      <a:pPr marL="342900" lvl="0" indent="-342900">
                        <a:lnSpc>
                          <a:spcPct val="107000"/>
                        </a:lnSpc>
                        <a:spcAft>
                          <a:spcPts val="0"/>
                        </a:spcAft>
                        <a:buFont typeface="Arial" panose="020B0604020202020204" pitchFamily="34" charset="0"/>
                        <a:buChar char="•"/>
                        <a:tabLst>
                          <a:tab pos="457200" algn="l"/>
                        </a:tabLst>
                      </a:pPr>
                      <a:r>
                        <a:rPr lang="el-GR" sz="1000" kern="100" dirty="0">
                          <a:effectLst/>
                          <a:latin typeface="+mn-lt"/>
                        </a:rPr>
                        <a:t>Πρόγραμμα Ανάπτυξης</a:t>
                      </a:r>
                      <a:endParaRPr lang="en-GB" sz="1000" kern="100" dirty="0">
                        <a:effectLst/>
                        <a:latin typeface="+mn-lt"/>
                      </a:endParaRPr>
                    </a:p>
                    <a:p>
                      <a:pPr marL="342900" lvl="0" indent="-342900">
                        <a:lnSpc>
                          <a:spcPct val="107000"/>
                        </a:lnSpc>
                        <a:spcAft>
                          <a:spcPts val="0"/>
                        </a:spcAft>
                        <a:buFont typeface="Arial" panose="020B0604020202020204" pitchFamily="34" charset="0"/>
                        <a:buChar char="•"/>
                        <a:tabLst>
                          <a:tab pos="457200" algn="l"/>
                        </a:tabLst>
                      </a:pPr>
                      <a:r>
                        <a:rPr lang="el-GR" sz="1000" kern="100" dirty="0">
                          <a:effectLst/>
                          <a:latin typeface="+mn-lt"/>
                        </a:rPr>
                        <a:t>Συντήρηση</a:t>
                      </a:r>
                      <a:endParaRPr lang="en-GB" sz="1000" kern="100" dirty="0">
                        <a:effectLst/>
                        <a:latin typeface="+mn-lt"/>
                      </a:endParaRPr>
                    </a:p>
                    <a:p>
                      <a:pPr marL="342900" lvl="0" indent="-342900">
                        <a:lnSpc>
                          <a:spcPct val="107000"/>
                        </a:lnSpc>
                        <a:spcAft>
                          <a:spcPts val="0"/>
                        </a:spcAft>
                        <a:buFont typeface="Arial" panose="020B0604020202020204" pitchFamily="34" charset="0"/>
                        <a:buChar char="•"/>
                        <a:tabLst>
                          <a:tab pos="457200" algn="l"/>
                        </a:tabLst>
                      </a:pPr>
                      <a:r>
                        <a:rPr lang="el-GR" sz="1000" kern="100" dirty="0">
                          <a:effectLst/>
                          <a:latin typeface="+mn-lt"/>
                        </a:rPr>
                        <a:t>Συνδέσεις</a:t>
                      </a:r>
                      <a:endParaRPr lang="en-GB" sz="1000" kern="100" dirty="0">
                        <a:effectLst/>
                        <a:latin typeface="+mn-lt"/>
                        <a:ea typeface="Aptos" panose="020B0004020202020204" pitchFamily="34" charset="0"/>
                        <a:cs typeface="Times New Roman" panose="02020603050405020304" pitchFamily="18" charset="0"/>
                      </a:endParaRPr>
                    </a:p>
                  </a:txBody>
                  <a:tcPr marL="58905" marR="58905" marT="29452" marB="29452"/>
                </a:tc>
                <a:extLst>
                  <a:ext uri="{0D108BD9-81ED-4DB2-BD59-A6C34878D82A}">
                    <a16:rowId xmlns:a16="http://schemas.microsoft.com/office/drawing/2014/main" val="3235461791"/>
                  </a:ext>
                </a:extLst>
              </a:tr>
            </a:tbl>
          </a:graphicData>
        </a:graphic>
      </p:graphicFrame>
      <p:sp>
        <p:nvSpPr>
          <p:cNvPr id="22" name="TextBox 21">
            <a:extLst>
              <a:ext uri="{FF2B5EF4-FFF2-40B4-BE49-F238E27FC236}">
                <a16:creationId xmlns:a16="http://schemas.microsoft.com/office/drawing/2014/main" id="{E661B613-4716-EEE8-C92B-F3BAB94BFE8D}"/>
              </a:ext>
            </a:extLst>
          </p:cNvPr>
          <p:cNvSpPr txBox="1"/>
          <p:nvPr/>
        </p:nvSpPr>
        <p:spPr>
          <a:xfrm>
            <a:off x="4734700" y="926128"/>
            <a:ext cx="3286181" cy="2156744"/>
          </a:xfrm>
          <a:prstGeom prst="rect">
            <a:avLst/>
          </a:prstGeom>
          <a:noFill/>
        </p:spPr>
        <p:txBody>
          <a:bodyPr wrap="square">
            <a:spAutoFit/>
          </a:bodyPr>
          <a:lstStyle/>
          <a:p>
            <a:pPr>
              <a:lnSpc>
                <a:spcPct val="107000"/>
              </a:lnSpc>
              <a:spcAft>
                <a:spcPts val="800"/>
              </a:spcAft>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Παραδοσιακή ροή ενέργειας από μεγάλες κεντρικά διαχειριζόμενες μονάδες παραγωγής στην κατανάλωση, ευκρινή τα όρια μεταξύ συστήματος μεταφοράς και δικτύου διανομής</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87772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7308CF-674E-7347-B96F-7062FC8410D2}"/>
              </a:ext>
            </a:extLst>
          </p:cNvPr>
          <p:cNvSpPr>
            <a:spLocks noGrp="1"/>
          </p:cNvSpPr>
          <p:nvPr>
            <p:ph type="sldNum" sz="quarter" idx="4"/>
          </p:nvPr>
        </p:nvSpPr>
        <p:spPr/>
        <p:txBody>
          <a:bodyPr/>
          <a:lstStyle/>
          <a:p>
            <a:fld id="{9E5EE5E0-8EFF-4180-921D-FC5F49A504A0}" type="slidenum">
              <a:rPr lang="en-GB" smtClean="0"/>
              <a:pPr/>
              <a:t>4</a:t>
            </a:fld>
            <a:endParaRPr lang="en-GB" dirty="0"/>
          </a:p>
        </p:txBody>
      </p:sp>
      <p:pic>
        <p:nvPicPr>
          <p:cNvPr id="6" name="Picture 5">
            <a:extLst>
              <a:ext uri="{FF2B5EF4-FFF2-40B4-BE49-F238E27FC236}">
                <a16:creationId xmlns:a16="http://schemas.microsoft.com/office/drawing/2014/main" id="{315FF8A8-ACA8-C7D8-2103-6CC8644CB573}"/>
              </a:ext>
            </a:extLst>
          </p:cNvPr>
          <p:cNvPicPr>
            <a:picLocks noChangeAspect="1"/>
          </p:cNvPicPr>
          <p:nvPr/>
        </p:nvPicPr>
        <p:blipFill>
          <a:blip r:embed="rId2"/>
          <a:stretch>
            <a:fillRect/>
          </a:stretch>
        </p:blipFill>
        <p:spPr>
          <a:xfrm>
            <a:off x="367573" y="768146"/>
            <a:ext cx="5133277" cy="2737341"/>
          </a:xfrm>
          <a:prstGeom prst="rect">
            <a:avLst/>
          </a:prstGeom>
        </p:spPr>
      </p:pic>
      <p:sp>
        <p:nvSpPr>
          <p:cNvPr id="9" name="Title 8">
            <a:extLst>
              <a:ext uri="{FF2B5EF4-FFF2-40B4-BE49-F238E27FC236}">
                <a16:creationId xmlns:a16="http://schemas.microsoft.com/office/drawing/2014/main" id="{DD472406-77F6-BF8D-27CD-FF9F050BE27E}"/>
              </a:ext>
            </a:extLst>
          </p:cNvPr>
          <p:cNvSpPr txBox="1">
            <a:spLocks noGrp="1"/>
          </p:cNvSpPr>
          <p:nvPr>
            <p:ph type="title"/>
          </p:nvPr>
        </p:nvSpPr>
        <p:spPr>
          <a:xfrm>
            <a:off x="51134" y="284977"/>
            <a:ext cx="9026691" cy="424732"/>
          </a:xfrm>
          <a:prstGeom prst="rect">
            <a:avLst/>
          </a:prstGeom>
          <a:noFill/>
        </p:spPr>
        <p:txBody>
          <a:bodyPr wrap="square">
            <a:spAutoFit/>
          </a:bodyPr>
          <a:lstStyle/>
          <a:p>
            <a:pPr marL="0" indent="0" defTabSz="914400">
              <a:lnSpc>
                <a:spcPct val="90000"/>
              </a:lnSpc>
              <a:spcBef>
                <a:spcPct val="0"/>
              </a:spcBef>
            </a:pPr>
            <a:r>
              <a:rPr lang="el-GR" sz="2400" b="1" dirty="0">
                <a:solidFill>
                  <a:srgbClr val="939598"/>
                </a:solidFill>
                <a:latin typeface="PF Highway Sans Pro" panose="02000500000000020004" pitchFamily="2" charset="0"/>
                <a:ea typeface="+mj-ea"/>
                <a:cs typeface="+mj-cs"/>
              </a:rPr>
              <a:t>Μετάβαση Από το Παραδοσιακό στο ψηφιοποιημένο σ</a:t>
            </a:r>
            <a:r>
              <a:rPr lang="el-GR" sz="2400" b="1" dirty="0">
                <a:solidFill>
                  <a:srgbClr val="939598"/>
                </a:solidFill>
                <a:latin typeface="PF Highway Sans Pro" panose="02000500000000020004" pitchFamily="2" charset="0"/>
              </a:rPr>
              <a:t>ύ</a:t>
            </a:r>
            <a:r>
              <a:rPr lang="el-GR" sz="2400" b="1" dirty="0">
                <a:solidFill>
                  <a:srgbClr val="939598"/>
                </a:solidFill>
                <a:latin typeface="PF Highway Sans Pro" panose="02000500000000020004" pitchFamily="2" charset="0"/>
                <a:ea typeface="+mj-ea"/>
                <a:cs typeface="+mj-cs"/>
              </a:rPr>
              <a:t>στημα 2</a:t>
            </a:r>
          </a:p>
        </p:txBody>
      </p:sp>
      <p:sp>
        <p:nvSpPr>
          <p:cNvPr id="11" name="TextBox 10">
            <a:extLst>
              <a:ext uri="{FF2B5EF4-FFF2-40B4-BE49-F238E27FC236}">
                <a16:creationId xmlns:a16="http://schemas.microsoft.com/office/drawing/2014/main" id="{02231D56-FB2C-C22D-1C11-7BB9CE32E614}"/>
              </a:ext>
            </a:extLst>
          </p:cNvPr>
          <p:cNvSpPr txBox="1"/>
          <p:nvPr/>
        </p:nvSpPr>
        <p:spPr>
          <a:xfrm rot="16200000">
            <a:off x="-2312427" y="2688663"/>
            <a:ext cx="5240411" cy="325399"/>
          </a:xfrm>
          <a:prstGeom prst="rect">
            <a:avLst/>
          </a:prstGeom>
          <a:noFill/>
        </p:spPr>
        <p:txBody>
          <a:bodyPr wrap="square" lIns="0" tIns="0" rIns="0" bIns="0" rtlCol="0">
            <a:noAutofit/>
          </a:bodyPr>
          <a:lstStyle>
            <a:defPPr>
              <a:defRPr lang="en-US"/>
            </a:defPPr>
            <a:lvl1pPr indent="0" algn="ctr">
              <a:buClr>
                <a:schemeClr val="tx2"/>
              </a:buClr>
              <a:buFont typeface="Wingdings" panose="05000000000000000000" pitchFamily="2" charset="2"/>
              <a:buNone/>
              <a:defRPr sz="2400" b="1">
                <a:solidFill>
                  <a:schemeClr val="accent1">
                    <a:lumMod val="75000"/>
                  </a:schemeClr>
                </a:solidFill>
              </a:defRPr>
            </a:lvl1pPr>
          </a:lstStyle>
          <a:p>
            <a:r>
              <a:rPr lang="el-GR" sz="1800" dirty="0"/>
              <a:t>Ροή Ενέργειας πολλών κατευθύνσεων</a:t>
            </a:r>
            <a:endParaRPr lang="en-US" sz="1800" dirty="0"/>
          </a:p>
        </p:txBody>
      </p:sp>
      <p:grpSp>
        <p:nvGrpSpPr>
          <p:cNvPr id="17" name="Group 16">
            <a:extLst>
              <a:ext uri="{FF2B5EF4-FFF2-40B4-BE49-F238E27FC236}">
                <a16:creationId xmlns:a16="http://schemas.microsoft.com/office/drawing/2014/main" id="{1757E75B-A416-AD8F-0D0E-B8AC4BCAF79E}"/>
              </a:ext>
            </a:extLst>
          </p:cNvPr>
          <p:cNvGrpSpPr/>
          <p:nvPr/>
        </p:nvGrpSpPr>
        <p:grpSpPr>
          <a:xfrm>
            <a:off x="7487611" y="3069804"/>
            <a:ext cx="1478793" cy="336305"/>
            <a:chOff x="3276600" y="4053567"/>
            <a:chExt cx="1157154" cy="379384"/>
          </a:xfrm>
        </p:grpSpPr>
        <p:sp>
          <p:nvSpPr>
            <p:cNvPr id="18" name="Arrow: Down 17">
              <a:extLst>
                <a:ext uri="{FF2B5EF4-FFF2-40B4-BE49-F238E27FC236}">
                  <a16:creationId xmlns:a16="http://schemas.microsoft.com/office/drawing/2014/main" id="{7CDD3B12-2A48-A8FF-0ECD-1ACB7E3861E2}"/>
                </a:ext>
              </a:extLst>
            </p:cNvPr>
            <p:cNvSpPr/>
            <p:nvPr/>
          </p:nvSpPr>
          <p:spPr>
            <a:xfrm rot="16200000">
              <a:off x="4140536" y="3918102"/>
              <a:ext cx="157752" cy="428682"/>
            </a:xfrm>
            <a:prstGeom prst="downArrow">
              <a:avLst/>
            </a:prstGeom>
            <a:solidFill>
              <a:srgbClr val="13A538">
                <a:lumMod val="75000"/>
              </a:srgbClr>
            </a:solidFill>
            <a:ln w="9525" cap="flat" cmpd="sng" algn="ctr">
              <a:solidFill>
                <a:srgbClr val="13A538">
                  <a:lumMod val="75000"/>
                </a:srgbClr>
              </a:solidFill>
              <a:prstDash val="solid"/>
              <a:miter lim="800000"/>
            </a:ln>
            <a:effectLst/>
          </p:spPr>
          <p:txBody>
            <a:bodyPr lIns="72000" tIns="72000" rIns="72000" bIns="72000" rtlCol="0" anchor="t"/>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black"/>
                </a:solidFill>
                <a:effectLst/>
                <a:uLnTx/>
                <a:uFillTx/>
                <a:latin typeface="Segoe UI"/>
                <a:ea typeface="+mn-ea"/>
                <a:cs typeface="+mn-cs"/>
              </a:endParaRPr>
            </a:p>
          </p:txBody>
        </p:sp>
        <p:sp>
          <p:nvSpPr>
            <p:cNvPr id="19" name="Arrow: Down 18">
              <a:extLst>
                <a:ext uri="{FF2B5EF4-FFF2-40B4-BE49-F238E27FC236}">
                  <a16:creationId xmlns:a16="http://schemas.microsoft.com/office/drawing/2014/main" id="{E10916C6-0938-9154-6E3B-B1324DD00309}"/>
                </a:ext>
              </a:extLst>
            </p:cNvPr>
            <p:cNvSpPr/>
            <p:nvPr/>
          </p:nvSpPr>
          <p:spPr>
            <a:xfrm rot="16200000">
              <a:off x="4140536" y="4139733"/>
              <a:ext cx="157752" cy="428684"/>
            </a:xfrm>
            <a:prstGeom prst="downArrow">
              <a:avLst/>
            </a:prstGeom>
            <a:solidFill>
              <a:srgbClr val="0F265C">
                <a:lumMod val="60000"/>
                <a:lumOff val="40000"/>
              </a:srgbClr>
            </a:solidFill>
            <a:ln w="9525" cap="flat" cmpd="sng" algn="ctr">
              <a:solidFill>
                <a:srgbClr val="0F265C">
                  <a:lumMod val="60000"/>
                  <a:lumOff val="40000"/>
                </a:srgbClr>
              </a:solidFill>
              <a:prstDash val="solid"/>
              <a:miter lim="800000"/>
            </a:ln>
            <a:effectLst/>
          </p:spPr>
          <p:txBody>
            <a:bodyPr lIns="72000" tIns="72000" rIns="72000" bIns="72000" rtlCol="0" anchor="t"/>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050" b="1" i="0" u="none" strike="noStrike" kern="0" cap="none" spc="0" normalizeH="0" baseline="0" noProof="0" dirty="0">
                <a:ln>
                  <a:noFill/>
                </a:ln>
                <a:solidFill>
                  <a:prstClr val="black"/>
                </a:solidFill>
                <a:effectLst/>
                <a:uLnTx/>
                <a:uFillTx/>
                <a:latin typeface="Segoe UI"/>
                <a:ea typeface="+mn-ea"/>
                <a:cs typeface="+mn-cs"/>
              </a:endParaRPr>
            </a:p>
          </p:txBody>
        </p:sp>
        <p:sp>
          <p:nvSpPr>
            <p:cNvPr id="20" name="TextBox 19">
              <a:extLst>
                <a:ext uri="{FF2B5EF4-FFF2-40B4-BE49-F238E27FC236}">
                  <a16:creationId xmlns:a16="http://schemas.microsoft.com/office/drawing/2014/main" id="{27B16D69-51BC-1455-3E0B-7E79A5B11766}"/>
                </a:ext>
              </a:extLst>
            </p:cNvPr>
            <p:cNvSpPr txBox="1"/>
            <p:nvPr/>
          </p:nvSpPr>
          <p:spPr>
            <a:xfrm>
              <a:off x="3276600" y="4063263"/>
              <a:ext cx="754205" cy="359992"/>
            </a:xfrm>
            <a:prstGeom prst="rect">
              <a:avLst/>
            </a:prstGeom>
            <a:noFill/>
          </p:spPr>
          <p:txBody>
            <a:bodyPr wrap="square" lIns="0" tIns="0" rIns="0" bIns="0" rtlCol="0" anchor="t">
              <a:noAutofit/>
            </a:bodyPr>
            <a:lstStyle/>
            <a:p>
              <a:pPr marL="0" marR="0" lvl="0" indent="0" defTabSz="914400" eaLnBrk="1" fontAlgn="auto" latinLnBrk="0" hangingPunct="1">
                <a:lnSpc>
                  <a:spcPct val="100000"/>
                </a:lnSpc>
                <a:spcBef>
                  <a:spcPts val="0"/>
                </a:spcBef>
                <a:spcAft>
                  <a:spcPts val="0"/>
                </a:spcAft>
                <a:buClr>
                  <a:srgbClr val="1F497D"/>
                </a:buClr>
                <a:buSzTx/>
                <a:buFont typeface="Wingdings" panose="05000000000000000000" pitchFamily="2" charset="2"/>
                <a:buNone/>
                <a:tabLst/>
                <a:defRPr/>
              </a:pPr>
              <a:r>
                <a:rPr kumimoji="0" lang="el-GR" sz="700" b="1" i="0" u="none" strike="noStrike" kern="0" cap="none" spc="0" normalizeH="0" baseline="0" noProof="0" dirty="0">
                  <a:ln>
                    <a:noFill/>
                  </a:ln>
                  <a:solidFill>
                    <a:prstClr val="black">
                      <a:lumMod val="50000"/>
                      <a:lumOff val="50000"/>
                    </a:prstClr>
                  </a:solidFill>
                  <a:effectLst/>
                  <a:uLnTx/>
                  <a:uFillTx/>
                  <a:latin typeface="Segoe UI"/>
                </a:rPr>
                <a:t>Ροή Ενέργειας</a:t>
              </a:r>
              <a:endParaRPr kumimoji="0" lang="en-US" sz="700" b="1" i="0" u="none" strike="noStrike" kern="0" cap="none" spc="0" normalizeH="0" baseline="0" noProof="0" dirty="0">
                <a:ln>
                  <a:noFill/>
                </a:ln>
                <a:solidFill>
                  <a:prstClr val="black">
                    <a:lumMod val="50000"/>
                    <a:lumOff val="50000"/>
                  </a:prstClr>
                </a:solidFill>
                <a:effectLst/>
                <a:uLnTx/>
                <a:uFillTx/>
                <a:latin typeface="Segoe UI"/>
              </a:endParaRPr>
            </a:p>
            <a:p>
              <a:pPr marL="0" marR="0" lvl="0" indent="0" defTabSz="914400" eaLnBrk="1" fontAlgn="auto" latinLnBrk="0" hangingPunct="1">
                <a:lnSpc>
                  <a:spcPct val="100000"/>
                </a:lnSpc>
                <a:spcBef>
                  <a:spcPts val="0"/>
                </a:spcBef>
                <a:spcAft>
                  <a:spcPts val="0"/>
                </a:spcAft>
                <a:buClr>
                  <a:srgbClr val="1F497D"/>
                </a:buClr>
                <a:buSzTx/>
                <a:buFont typeface="Wingdings" panose="05000000000000000000" pitchFamily="2" charset="2"/>
                <a:buNone/>
                <a:tabLst/>
                <a:defRPr/>
              </a:pPr>
              <a:endParaRPr kumimoji="0" lang="en-US" sz="700" b="1" i="0" u="none" strike="noStrike" kern="0" cap="none" spc="0" normalizeH="0" baseline="0" noProof="0" dirty="0">
                <a:ln>
                  <a:noFill/>
                </a:ln>
                <a:solidFill>
                  <a:prstClr val="black">
                    <a:lumMod val="50000"/>
                    <a:lumOff val="50000"/>
                  </a:prstClr>
                </a:solidFill>
                <a:effectLst/>
                <a:uLnTx/>
                <a:uFillTx/>
                <a:latin typeface="Segoe UI"/>
              </a:endParaRPr>
            </a:p>
            <a:p>
              <a:pPr marL="0" marR="0" lvl="0" indent="0" defTabSz="914400" eaLnBrk="1" fontAlgn="auto" latinLnBrk="0" hangingPunct="1">
                <a:lnSpc>
                  <a:spcPct val="100000"/>
                </a:lnSpc>
                <a:spcBef>
                  <a:spcPts val="0"/>
                </a:spcBef>
                <a:spcAft>
                  <a:spcPts val="0"/>
                </a:spcAft>
                <a:buClr>
                  <a:srgbClr val="1F497D"/>
                </a:buClr>
                <a:buSzTx/>
                <a:buFont typeface="Wingdings" panose="05000000000000000000" pitchFamily="2" charset="2"/>
                <a:buNone/>
                <a:tabLst/>
                <a:defRPr/>
              </a:pPr>
              <a:r>
                <a:rPr kumimoji="0" lang="el-GR" sz="700" b="1" i="0" u="none" strike="noStrike" kern="0" cap="none" spc="0" normalizeH="0" baseline="0" noProof="0" dirty="0">
                  <a:ln>
                    <a:noFill/>
                  </a:ln>
                  <a:solidFill>
                    <a:prstClr val="black">
                      <a:lumMod val="50000"/>
                      <a:lumOff val="50000"/>
                    </a:prstClr>
                  </a:solidFill>
                  <a:effectLst/>
                  <a:uLnTx/>
                  <a:uFillTx/>
                  <a:latin typeface="Segoe UI"/>
                </a:rPr>
                <a:t>Ροή Πληροφορίας</a:t>
              </a:r>
              <a:endParaRPr kumimoji="0" lang="en-US" sz="700" b="1" i="0" u="none" strike="noStrike" kern="0" cap="none" spc="0" normalizeH="0" baseline="0" noProof="0" dirty="0">
                <a:ln>
                  <a:noFill/>
                </a:ln>
                <a:solidFill>
                  <a:prstClr val="black">
                    <a:lumMod val="50000"/>
                    <a:lumOff val="50000"/>
                  </a:prstClr>
                </a:solidFill>
                <a:effectLst/>
                <a:uLnTx/>
                <a:uFillTx/>
                <a:latin typeface="Segoe UI"/>
              </a:endParaRPr>
            </a:p>
          </p:txBody>
        </p:sp>
      </p:grpSp>
      <p:graphicFrame>
        <p:nvGraphicFramePr>
          <p:cNvPr id="12" name="Table 11">
            <a:extLst>
              <a:ext uri="{FF2B5EF4-FFF2-40B4-BE49-F238E27FC236}">
                <a16:creationId xmlns:a16="http://schemas.microsoft.com/office/drawing/2014/main" id="{C16731A7-7A3A-B2BA-E88B-4C0C82AE0C25}"/>
              </a:ext>
            </a:extLst>
          </p:cNvPr>
          <p:cNvGraphicFramePr>
            <a:graphicFrameLocks noGrp="1"/>
          </p:cNvGraphicFramePr>
          <p:nvPr>
            <p:extLst>
              <p:ext uri="{D42A27DB-BD31-4B8C-83A1-F6EECF244321}">
                <p14:modId xmlns:p14="http://schemas.microsoft.com/office/powerpoint/2010/main" val="4221890302"/>
              </p:ext>
            </p:extLst>
          </p:nvPr>
        </p:nvGraphicFramePr>
        <p:xfrm>
          <a:off x="470479" y="3505487"/>
          <a:ext cx="8495925" cy="3235038"/>
        </p:xfrm>
        <a:graphic>
          <a:graphicData uri="http://schemas.openxmlformats.org/drawingml/2006/table">
            <a:tbl>
              <a:tblPr firstRow="1" bandRow="1">
                <a:tableStyleId>{5C22544A-7EE6-4342-B048-85BDC9FD1C3A}</a:tableStyleId>
              </a:tblPr>
              <a:tblGrid>
                <a:gridCol w="1805673">
                  <a:extLst>
                    <a:ext uri="{9D8B030D-6E8A-4147-A177-3AD203B41FA5}">
                      <a16:colId xmlns:a16="http://schemas.microsoft.com/office/drawing/2014/main" val="3953751697"/>
                    </a:ext>
                  </a:extLst>
                </a:gridCol>
                <a:gridCol w="2980624">
                  <a:extLst>
                    <a:ext uri="{9D8B030D-6E8A-4147-A177-3AD203B41FA5}">
                      <a16:colId xmlns:a16="http://schemas.microsoft.com/office/drawing/2014/main" val="3651180439"/>
                    </a:ext>
                  </a:extLst>
                </a:gridCol>
                <a:gridCol w="3709628">
                  <a:extLst>
                    <a:ext uri="{9D8B030D-6E8A-4147-A177-3AD203B41FA5}">
                      <a16:colId xmlns:a16="http://schemas.microsoft.com/office/drawing/2014/main" val="3636679817"/>
                    </a:ext>
                  </a:extLst>
                </a:gridCol>
              </a:tblGrid>
              <a:tr h="0">
                <a:tc>
                  <a:txBody>
                    <a:bodyPr/>
                    <a:lstStyle/>
                    <a:p>
                      <a:pPr>
                        <a:lnSpc>
                          <a:spcPct val="107000"/>
                        </a:lnSpc>
                        <a:spcAft>
                          <a:spcPts val="0"/>
                        </a:spcAft>
                      </a:pPr>
                      <a:endParaRPr lang="en-GB" sz="1100" kern="100" dirty="0">
                        <a:effectLst/>
                        <a:latin typeface="+mn-lt"/>
                      </a:endParaRPr>
                    </a:p>
                  </a:txBody>
                  <a:tcPr marL="58905" marR="58905" marT="29452" marB="29452"/>
                </a:tc>
                <a:tc>
                  <a:txBody>
                    <a:bodyPr/>
                    <a:lstStyle/>
                    <a:p>
                      <a:pPr>
                        <a:lnSpc>
                          <a:spcPct val="107000"/>
                        </a:lnSpc>
                        <a:spcAft>
                          <a:spcPts val="0"/>
                        </a:spcAft>
                      </a:pPr>
                      <a:r>
                        <a:rPr lang="el-GR" sz="1100" kern="100">
                          <a:effectLst/>
                          <a:latin typeface="+mn-lt"/>
                        </a:rPr>
                        <a:t>Διαχειριστής Μεταφοράς</a:t>
                      </a:r>
                      <a:endParaRPr lang="en-GB" sz="1100" kern="100">
                        <a:effectLst/>
                        <a:latin typeface="+mn-lt"/>
                        <a:ea typeface="Aptos" panose="020B0004020202020204" pitchFamily="34" charset="0"/>
                        <a:cs typeface="Times New Roman" panose="02020603050405020304" pitchFamily="18" charset="0"/>
                      </a:endParaRPr>
                    </a:p>
                  </a:txBody>
                  <a:tcPr marL="58905" marR="58905" marT="29452" marB="29452"/>
                </a:tc>
                <a:tc>
                  <a:txBody>
                    <a:bodyPr/>
                    <a:lstStyle/>
                    <a:p>
                      <a:pPr>
                        <a:lnSpc>
                          <a:spcPct val="107000"/>
                        </a:lnSpc>
                        <a:spcAft>
                          <a:spcPts val="0"/>
                        </a:spcAft>
                      </a:pPr>
                      <a:r>
                        <a:rPr lang="el-GR" sz="1100" kern="100">
                          <a:effectLst/>
                          <a:latin typeface="+mn-lt"/>
                        </a:rPr>
                        <a:t>Διαχειριστής Δικτύου</a:t>
                      </a:r>
                      <a:endParaRPr lang="en-GB" sz="1100" kern="100">
                        <a:effectLst/>
                        <a:latin typeface="+mn-lt"/>
                        <a:ea typeface="Aptos" panose="020B0004020202020204" pitchFamily="34" charset="0"/>
                        <a:cs typeface="Times New Roman" panose="02020603050405020304" pitchFamily="18" charset="0"/>
                      </a:endParaRPr>
                    </a:p>
                  </a:txBody>
                  <a:tcPr marL="58905" marR="58905" marT="29452" marB="29452"/>
                </a:tc>
                <a:extLst>
                  <a:ext uri="{0D108BD9-81ED-4DB2-BD59-A6C34878D82A}">
                    <a16:rowId xmlns:a16="http://schemas.microsoft.com/office/drawing/2014/main" val="1898629313"/>
                  </a:ext>
                </a:extLst>
              </a:tr>
              <a:tr h="942725">
                <a:tc>
                  <a:txBody>
                    <a:bodyPr/>
                    <a:lstStyle/>
                    <a:p>
                      <a:pPr>
                        <a:lnSpc>
                          <a:spcPct val="107000"/>
                        </a:lnSpc>
                        <a:spcAft>
                          <a:spcPts val="0"/>
                        </a:spcAft>
                      </a:pPr>
                      <a:r>
                        <a:rPr lang="el-GR" sz="1100" kern="100">
                          <a:effectLst/>
                          <a:latin typeface="+mn-lt"/>
                        </a:rPr>
                        <a:t>Λειτουργίες Διαχείρισης Συστήματος</a:t>
                      </a:r>
                      <a:endParaRPr lang="en-GB" sz="1100" kern="100">
                        <a:effectLst/>
                        <a:latin typeface="+mn-lt"/>
                        <a:ea typeface="Aptos" panose="020B0004020202020204" pitchFamily="34" charset="0"/>
                        <a:cs typeface="Times New Roman" panose="02020603050405020304" pitchFamily="18" charset="0"/>
                      </a:endParaRPr>
                    </a:p>
                  </a:txBody>
                  <a:tcPr marL="58905" marR="58905" marT="29452" marB="29452"/>
                </a:tc>
                <a:tc>
                  <a:txBody>
                    <a:bodyPr/>
                    <a:lstStyle/>
                    <a:p>
                      <a:pPr marL="342900" lvl="0" indent="-342900">
                        <a:lnSpc>
                          <a:spcPct val="107000"/>
                        </a:lnSpc>
                        <a:spcAft>
                          <a:spcPts val="0"/>
                        </a:spcAft>
                        <a:buFont typeface="Arial" panose="020B0604020202020204" pitchFamily="34" charset="0"/>
                        <a:buChar char="•"/>
                        <a:tabLst>
                          <a:tab pos="457200" algn="l"/>
                        </a:tabLst>
                      </a:pPr>
                      <a:r>
                        <a:rPr lang="el-GR" sz="1100" kern="100" dirty="0">
                          <a:effectLst/>
                          <a:latin typeface="+mn-lt"/>
                        </a:rPr>
                        <a:t>Υπηρεσίες Εξισορρόπησης </a:t>
                      </a:r>
                      <a:endParaRPr lang="en-GB" sz="1100" kern="100" dirty="0">
                        <a:effectLst/>
                        <a:latin typeface="+mn-lt"/>
                      </a:endParaRPr>
                    </a:p>
                    <a:p>
                      <a:pPr marL="342900" lvl="0" indent="-342900">
                        <a:lnSpc>
                          <a:spcPct val="107000"/>
                        </a:lnSpc>
                        <a:spcAft>
                          <a:spcPts val="0"/>
                        </a:spcAft>
                        <a:buFont typeface="Arial" panose="020B0604020202020204" pitchFamily="34" charset="0"/>
                        <a:buChar char="•"/>
                        <a:tabLst>
                          <a:tab pos="457200" algn="l"/>
                        </a:tabLst>
                      </a:pPr>
                      <a:r>
                        <a:rPr lang="el-GR" sz="1100" kern="100" dirty="0">
                          <a:effectLst/>
                          <a:latin typeface="+mn-lt"/>
                        </a:rPr>
                        <a:t>Διαχείριση Συμφόρησης</a:t>
                      </a:r>
                      <a:endParaRPr lang="en-GB" sz="1100" kern="100" dirty="0">
                        <a:effectLst/>
                        <a:latin typeface="+mn-lt"/>
                      </a:endParaRPr>
                    </a:p>
                    <a:p>
                      <a:pPr marL="342900" lvl="0" indent="-342900">
                        <a:lnSpc>
                          <a:spcPct val="107000"/>
                        </a:lnSpc>
                        <a:spcAft>
                          <a:spcPts val="0"/>
                        </a:spcAft>
                        <a:buFont typeface="Arial" panose="020B0604020202020204" pitchFamily="34" charset="0"/>
                        <a:buChar char="•"/>
                        <a:tabLst>
                          <a:tab pos="457200" algn="l"/>
                        </a:tabLst>
                      </a:pPr>
                      <a:r>
                        <a:rPr lang="el-GR" sz="1100" kern="100" dirty="0">
                          <a:effectLst/>
                          <a:latin typeface="+mn-lt"/>
                        </a:rPr>
                        <a:t>Κατανομή Διασυνοριακής ισχύος</a:t>
                      </a:r>
                      <a:endParaRPr lang="en-GB" sz="1100" kern="100" dirty="0">
                        <a:effectLst/>
                        <a:latin typeface="+mn-lt"/>
                      </a:endParaRPr>
                    </a:p>
                    <a:p>
                      <a:pPr marL="342900" lvl="0" indent="-342900">
                        <a:lnSpc>
                          <a:spcPct val="107000"/>
                        </a:lnSpc>
                        <a:spcAft>
                          <a:spcPts val="0"/>
                        </a:spcAft>
                        <a:buFont typeface="Arial" panose="020B0604020202020204" pitchFamily="34" charset="0"/>
                        <a:buChar char="•"/>
                        <a:tabLst>
                          <a:tab pos="457200" algn="l"/>
                        </a:tabLst>
                      </a:pPr>
                      <a:r>
                        <a:rPr lang="el-GR" sz="1100" kern="100" dirty="0">
                          <a:effectLst/>
                          <a:latin typeface="+mn-lt"/>
                        </a:rPr>
                        <a:t>Κατανομή μονάδων και προγραμματισμός συστήματος</a:t>
                      </a:r>
                      <a:endParaRPr lang="en-GB" sz="1100" kern="100" dirty="0">
                        <a:effectLst/>
                        <a:latin typeface="+mn-lt"/>
                        <a:ea typeface="Aptos" panose="020B0004020202020204" pitchFamily="34" charset="0"/>
                        <a:cs typeface="Times New Roman" panose="02020603050405020304" pitchFamily="18" charset="0"/>
                      </a:endParaRPr>
                    </a:p>
                  </a:txBody>
                  <a:tcPr marL="58905" marR="58905" marT="29452" marB="29452"/>
                </a:tc>
                <a:tc>
                  <a:txBody>
                    <a:bodyPr/>
                    <a:lstStyle/>
                    <a:p>
                      <a:pPr marL="342900" lvl="0" indent="-342900">
                        <a:lnSpc>
                          <a:spcPct val="107000"/>
                        </a:lnSpc>
                        <a:spcAft>
                          <a:spcPts val="0"/>
                        </a:spcAft>
                        <a:buFont typeface="Arial" panose="020B0604020202020204" pitchFamily="34" charset="0"/>
                        <a:buChar char="•"/>
                        <a:tabLst>
                          <a:tab pos="457200" algn="l"/>
                        </a:tabLst>
                      </a:pPr>
                      <a:r>
                        <a:rPr lang="el-GR" sz="1100" b="1" kern="100" dirty="0">
                          <a:solidFill>
                            <a:srgbClr val="FF0000"/>
                          </a:solidFill>
                          <a:effectLst/>
                          <a:latin typeface="+mn-lt"/>
                        </a:rPr>
                        <a:t>Εξισορρόπηση</a:t>
                      </a:r>
                      <a:endParaRPr lang="en-GB" sz="1100" b="1" kern="100" dirty="0">
                        <a:solidFill>
                          <a:srgbClr val="FF0000"/>
                        </a:solidFill>
                        <a:effectLst/>
                        <a:latin typeface="+mn-lt"/>
                      </a:endParaRPr>
                    </a:p>
                    <a:p>
                      <a:pPr marL="342900" lvl="0" indent="-342900">
                        <a:lnSpc>
                          <a:spcPct val="107000"/>
                        </a:lnSpc>
                        <a:spcAft>
                          <a:spcPts val="0"/>
                        </a:spcAft>
                        <a:buFont typeface="Arial" panose="020B0604020202020204" pitchFamily="34" charset="0"/>
                        <a:buChar char="•"/>
                        <a:tabLst>
                          <a:tab pos="457200" algn="l"/>
                        </a:tabLst>
                      </a:pPr>
                      <a:r>
                        <a:rPr lang="el-GR" sz="1100" b="1" kern="100" dirty="0">
                          <a:solidFill>
                            <a:srgbClr val="FF0000"/>
                          </a:solidFill>
                          <a:effectLst/>
                          <a:latin typeface="+mn-lt"/>
                        </a:rPr>
                        <a:t>Ευελιξία</a:t>
                      </a:r>
                      <a:endParaRPr lang="en-GB" sz="1100" b="1" kern="100" dirty="0">
                        <a:solidFill>
                          <a:srgbClr val="FF0000"/>
                        </a:solidFill>
                        <a:effectLst/>
                        <a:latin typeface="+mn-lt"/>
                      </a:endParaRPr>
                    </a:p>
                    <a:p>
                      <a:pPr marL="342900" lvl="0" indent="-342900">
                        <a:lnSpc>
                          <a:spcPct val="107000"/>
                        </a:lnSpc>
                        <a:spcAft>
                          <a:spcPts val="0"/>
                        </a:spcAft>
                        <a:buFont typeface="Arial" panose="020B0604020202020204" pitchFamily="34" charset="0"/>
                        <a:buChar char="•"/>
                        <a:tabLst>
                          <a:tab pos="457200" algn="l"/>
                        </a:tabLst>
                      </a:pPr>
                      <a:r>
                        <a:rPr lang="el-GR" sz="1100" b="1" kern="100" dirty="0">
                          <a:solidFill>
                            <a:srgbClr val="FF0000"/>
                          </a:solidFill>
                          <a:effectLst/>
                          <a:latin typeface="+mn-lt"/>
                        </a:rPr>
                        <a:t>Απόκριση Ζήτησης</a:t>
                      </a:r>
                      <a:endParaRPr lang="en-GB" sz="1100" b="1" kern="100" dirty="0">
                        <a:solidFill>
                          <a:srgbClr val="FF0000"/>
                        </a:solidFill>
                        <a:effectLst/>
                        <a:latin typeface="+mn-lt"/>
                      </a:endParaRPr>
                    </a:p>
                    <a:p>
                      <a:pPr marL="342900" lvl="0" indent="-342900">
                        <a:lnSpc>
                          <a:spcPct val="107000"/>
                        </a:lnSpc>
                        <a:spcAft>
                          <a:spcPts val="0"/>
                        </a:spcAft>
                        <a:buFont typeface="Arial" panose="020B0604020202020204" pitchFamily="34" charset="0"/>
                        <a:buChar char="•"/>
                        <a:tabLst>
                          <a:tab pos="457200" algn="l"/>
                        </a:tabLst>
                      </a:pPr>
                      <a:r>
                        <a:rPr lang="el-GR" sz="1100" b="1" kern="100" dirty="0">
                          <a:solidFill>
                            <a:srgbClr val="FF0000"/>
                          </a:solidFill>
                          <a:effectLst/>
                          <a:latin typeface="+mn-lt"/>
                        </a:rPr>
                        <a:t>Τοπική Αποθήκευση</a:t>
                      </a:r>
                      <a:endParaRPr lang="en-GB" sz="1100" b="1" kern="100" dirty="0">
                        <a:solidFill>
                          <a:srgbClr val="FF0000"/>
                        </a:solidFill>
                        <a:effectLst/>
                        <a:latin typeface="+mn-lt"/>
                      </a:endParaRPr>
                    </a:p>
                    <a:p>
                      <a:pPr marL="342900" lvl="0" indent="-342900">
                        <a:lnSpc>
                          <a:spcPct val="107000"/>
                        </a:lnSpc>
                        <a:spcAft>
                          <a:spcPts val="0"/>
                        </a:spcAft>
                        <a:buFont typeface="Arial" panose="020B0604020202020204" pitchFamily="34" charset="0"/>
                        <a:buChar char="•"/>
                        <a:tabLst>
                          <a:tab pos="457200" algn="l"/>
                        </a:tabLst>
                      </a:pPr>
                      <a:r>
                        <a:rPr lang="el-GR" sz="1100" b="1" kern="100" dirty="0">
                          <a:solidFill>
                            <a:srgbClr val="FF0000"/>
                          </a:solidFill>
                          <a:effectLst/>
                          <a:latin typeface="+mn-lt"/>
                        </a:rPr>
                        <a:t>Φόρτιση δύο κατευθύνσεων</a:t>
                      </a:r>
                      <a:endParaRPr lang="en-GB" sz="1100" b="1" kern="100" dirty="0">
                        <a:solidFill>
                          <a:srgbClr val="FF0000"/>
                        </a:solidFill>
                        <a:effectLst/>
                        <a:latin typeface="+mn-lt"/>
                        <a:ea typeface="Aptos" panose="020B0004020202020204" pitchFamily="34" charset="0"/>
                        <a:cs typeface="Times New Roman" panose="02020603050405020304" pitchFamily="18" charset="0"/>
                      </a:endParaRPr>
                    </a:p>
                  </a:txBody>
                  <a:tcPr marL="58905" marR="58905" marT="29452" marB="29452"/>
                </a:tc>
                <a:extLst>
                  <a:ext uri="{0D108BD9-81ED-4DB2-BD59-A6C34878D82A}">
                    <a16:rowId xmlns:a16="http://schemas.microsoft.com/office/drawing/2014/main" val="2391244532"/>
                  </a:ext>
                </a:extLst>
              </a:tr>
              <a:tr h="1306263">
                <a:tc>
                  <a:txBody>
                    <a:bodyPr/>
                    <a:lstStyle/>
                    <a:p>
                      <a:pPr>
                        <a:lnSpc>
                          <a:spcPct val="107000"/>
                        </a:lnSpc>
                        <a:spcAft>
                          <a:spcPts val="0"/>
                        </a:spcAft>
                      </a:pPr>
                      <a:r>
                        <a:rPr lang="el-GR" sz="1100" kern="100" dirty="0">
                          <a:effectLst/>
                          <a:latin typeface="+mn-lt"/>
                        </a:rPr>
                        <a:t>Λειτουργίες Υποστήριξης Αγορών</a:t>
                      </a:r>
                      <a:endParaRPr lang="en-GB" sz="1100" kern="100" dirty="0">
                        <a:effectLst/>
                        <a:latin typeface="+mn-lt"/>
                        <a:ea typeface="Aptos" panose="020B0004020202020204" pitchFamily="34" charset="0"/>
                        <a:cs typeface="Times New Roman" panose="02020603050405020304" pitchFamily="18" charset="0"/>
                      </a:endParaRPr>
                    </a:p>
                  </a:txBody>
                  <a:tcPr marL="58905" marR="58905" marT="29452" marB="29452"/>
                </a:tc>
                <a:tc>
                  <a:txBody>
                    <a:bodyPr/>
                    <a:lstStyle/>
                    <a:p>
                      <a:pPr marL="342900" lvl="0" indent="-342900">
                        <a:lnSpc>
                          <a:spcPct val="107000"/>
                        </a:lnSpc>
                        <a:spcAft>
                          <a:spcPts val="0"/>
                        </a:spcAft>
                        <a:buFont typeface="Arial" panose="020B0604020202020204" pitchFamily="34" charset="0"/>
                        <a:buChar char="•"/>
                        <a:tabLst>
                          <a:tab pos="457200" algn="l"/>
                        </a:tabLst>
                      </a:pPr>
                      <a:r>
                        <a:rPr lang="el-GR" sz="1100" kern="100" dirty="0">
                          <a:effectLst/>
                          <a:latin typeface="+mn-lt"/>
                        </a:rPr>
                        <a:t>Αγορές Εξισορρόπησης και Επικουρικών Υπηρεσιών</a:t>
                      </a:r>
                      <a:endParaRPr lang="en-GB" sz="1100" kern="100" dirty="0">
                        <a:effectLst/>
                        <a:latin typeface="+mn-lt"/>
                      </a:endParaRPr>
                    </a:p>
                    <a:p>
                      <a:pPr marL="342900" lvl="0" indent="-342900">
                        <a:lnSpc>
                          <a:spcPct val="107000"/>
                        </a:lnSpc>
                        <a:spcAft>
                          <a:spcPts val="0"/>
                        </a:spcAft>
                        <a:buFont typeface="Arial" panose="020B0604020202020204" pitchFamily="34" charset="0"/>
                        <a:buChar char="•"/>
                        <a:tabLst>
                          <a:tab pos="457200" algn="l"/>
                        </a:tabLst>
                      </a:pPr>
                      <a:r>
                        <a:rPr lang="el-GR" sz="1100" kern="100" dirty="0">
                          <a:effectLst/>
                          <a:latin typeface="+mn-lt"/>
                        </a:rPr>
                        <a:t>Εκκαθαρίσεις</a:t>
                      </a:r>
                      <a:endParaRPr lang="en-GB" sz="1100" kern="100" dirty="0">
                        <a:effectLst/>
                        <a:latin typeface="+mn-lt"/>
                      </a:endParaRPr>
                    </a:p>
                    <a:p>
                      <a:pPr marL="342900" lvl="0" indent="-342900">
                        <a:lnSpc>
                          <a:spcPct val="107000"/>
                        </a:lnSpc>
                        <a:spcAft>
                          <a:spcPts val="0"/>
                        </a:spcAft>
                        <a:buFont typeface="Arial" panose="020B0604020202020204" pitchFamily="34" charset="0"/>
                        <a:buChar char="•"/>
                        <a:tabLst>
                          <a:tab pos="457200" algn="l"/>
                        </a:tabLst>
                      </a:pPr>
                      <a:r>
                        <a:rPr lang="el-GR" sz="1100" kern="100" dirty="0">
                          <a:effectLst/>
                          <a:latin typeface="+mn-lt"/>
                        </a:rPr>
                        <a:t>Υπηρεσίες Διαθεσιμότητας ισχύος και Ευελιξία</a:t>
                      </a:r>
                      <a:endParaRPr lang="en-GB" sz="1100" kern="100" dirty="0">
                        <a:effectLst/>
                        <a:latin typeface="+mn-lt"/>
                      </a:endParaRPr>
                    </a:p>
                    <a:p>
                      <a:pPr marL="342900" lvl="0" indent="-342900">
                        <a:lnSpc>
                          <a:spcPct val="107000"/>
                        </a:lnSpc>
                        <a:spcAft>
                          <a:spcPts val="0"/>
                        </a:spcAft>
                        <a:buFont typeface="Arial" panose="020B0604020202020204" pitchFamily="34" charset="0"/>
                        <a:buChar char="•"/>
                        <a:tabLst>
                          <a:tab pos="457200" algn="l"/>
                        </a:tabLst>
                      </a:pPr>
                      <a:r>
                        <a:rPr lang="el-GR" sz="1100" kern="100" dirty="0">
                          <a:effectLst/>
                          <a:latin typeface="+mn-lt"/>
                        </a:rPr>
                        <a:t>Διαχείριση Διασυνδέσεων</a:t>
                      </a:r>
                      <a:endParaRPr lang="en-GB" sz="1100" kern="100" dirty="0">
                        <a:effectLst/>
                        <a:latin typeface="+mn-lt"/>
                      </a:endParaRPr>
                    </a:p>
                    <a:p>
                      <a:pPr marL="342900" lvl="0" indent="-342900">
                        <a:lnSpc>
                          <a:spcPct val="107000"/>
                        </a:lnSpc>
                        <a:spcAft>
                          <a:spcPts val="0"/>
                        </a:spcAft>
                        <a:buFont typeface="Arial" panose="020B0604020202020204" pitchFamily="34" charset="0"/>
                        <a:buChar char="•"/>
                        <a:tabLst>
                          <a:tab pos="457200" algn="l"/>
                        </a:tabLst>
                      </a:pPr>
                      <a:r>
                        <a:rPr lang="el-GR" sz="1100" kern="100" dirty="0">
                          <a:effectLst/>
                          <a:latin typeface="+mn-lt"/>
                        </a:rPr>
                        <a:t>Πρόβλεψη ΑΠΕ</a:t>
                      </a:r>
                      <a:endParaRPr lang="en-GB" sz="1100" kern="100" dirty="0">
                        <a:effectLst/>
                        <a:latin typeface="+mn-lt"/>
                        <a:ea typeface="Aptos" panose="020B0004020202020204" pitchFamily="34" charset="0"/>
                        <a:cs typeface="Times New Roman" panose="02020603050405020304" pitchFamily="18" charset="0"/>
                      </a:endParaRPr>
                    </a:p>
                  </a:txBody>
                  <a:tcPr marL="58905" marR="58905" marT="29452" marB="29452"/>
                </a:tc>
                <a:tc>
                  <a:txBody>
                    <a:bodyPr/>
                    <a:lstStyle/>
                    <a:p>
                      <a:pPr marL="342900" lvl="0" indent="-342900">
                        <a:lnSpc>
                          <a:spcPct val="107000"/>
                        </a:lnSpc>
                        <a:spcAft>
                          <a:spcPts val="0"/>
                        </a:spcAft>
                        <a:buFont typeface="Arial" panose="020B0604020202020204" pitchFamily="34" charset="0"/>
                        <a:buChar char="•"/>
                        <a:tabLst>
                          <a:tab pos="457200" algn="l"/>
                        </a:tabLst>
                      </a:pPr>
                      <a:r>
                        <a:rPr lang="el-GR" sz="1100" kern="100" dirty="0">
                          <a:effectLst/>
                          <a:latin typeface="+mn-lt"/>
                        </a:rPr>
                        <a:t>Μετρήσεις, Διαχείριση πληροφοριών </a:t>
                      </a:r>
                    </a:p>
                    <a:p>
                      <a:pPr marL="342900" lvl="0" indent="-342900">
                        <a:lnSpc>
                          <a:spcPct val="107000"/>
                        </a:lnSpc>
                        <a:spcAft>
                          <a:spcPts val="0"/>
                        </a:spcAft>
                        <a:buFont typeface="Arial" panose="020B0604020202020204" pitchFamily="34" charset="0"/>
                        <a:buChar char="•"/>
                        <a:tabLst>
                          <a:tab pos="457200" algn="l"/>
                        </a:tabLst>
                      </a:pPr>
                      <a:r>
                        <a:rPr lang="el-GR" sz="1100" b="1" kern="100" dirty="0">
                          <a:solidFill>
                            <a:srgbClr val="FF0000"/>
                          </a:solidFill>
                          <a:effectLst/>
                          <a:latin typeface="+mn-lt"/>
                        </a:rPr>
                        <a:t>Έξυπνοι Μετρητές</a:t>
                      </a:r>
                      <a:endParaRPr lang="en-GB" sz="1100" b="1" kern="100" dirty="0">
                        <a:solidFill>
                          <a:srgbClr val="FF0000"/>
                        </a:solidFill>
                        <a:effectLst/>
                        <a:latin typeface="+mn-lt"/>
                      </a:endParaRPr>
                    </a:p>
                    <a:p>
                      <a:pPr marL="342900" lvl="0" indent="-342900">
                        <a:lnSpc>
                          <a:spcPct val="107000"/>
                        </a:lnSpc>
                        <a:spcAft>
                          <a:spcPts val="0"/>
                        </a:spcAft>
                        <a:buFont typeface="Arial" panose="020B0604020202020204" pitchFamily="34" charset="0"/>
                        <a:buChar char="•"/>
                        <a:tabLst>
                          <a:tab pos="457200" algn="l"/>
                        </a:tabLst>
                      </a:pPr>
                      <a:r>
                        <a:rPr lang="el-GR" sz="1100" b="1" kern="100" dirty="0">
                          <a:solidFill>
                            <a:srgbClr val="FF0000"/>
                          </a:solidFill>
                          <a:effectLst/>
                          <a:latin typeface="+mn-lt"/>
                        </a:rPr>
                        <a:t>Πρόσβαση σε πληροφορίας και </a:t>
                      </a:r>
                      <a:r>
                        <a:rPr lang="el-GR" sz="1050" b="1" kern="100" dirty="0" err="1">
                          <a:solidFill>
                            <a:srgbClr val="FF0000"/>
                          </a:solidFill>
                          <a:effectLst/>
                          <a:latin typeface="+mn-lt"/>
                          <a:ea typeface="+mn-ea"/>
                          <a:cs typeface="+mn-cs"/>
                        </a:rPr>
                        <a:t>διαλειτουργικότητα</a:t>
                      </a:r>
                      <a:endParaRPr lang="en-GB" sz="1100" b="1" kern="100" dirty="0">
                        <a:solidFill>
                          <a:srgbClr val="FF0000"/>
                        </a:solidFill>
                        <a:effectLst/>
                        <a:latin typeface="+mn-lt"/>
                        <a:ea typeface="+mn-ea"/>
                        <a:cs typeface="+mn-cs"/>
                      </a:endParaRPr>
                    </a:p>
                    <a:p>
                      <a:pPr marL="342900" lvl="0" indent="-342900">
                        <a:lnSpc>
                          <a:spcPct val="107000"/>
                        </a:lnSpc>
                        <a:spcAft>
                          <a:spcPts val="0"/>
                        </a:spcAft>
                        <a:buFont typeface="Arial" panose="020B0604020202020204" pitchFamily="34" charset="0"/>
                        <a:buChar char="•"/>
                        <a:tabLst>
                          <a:tab pos="457200" algn="l"/>
                        </a:tabLst>
                      </a:pPr>
                      <a:r>
                        <a:rPr lang="el-GR" sz="1100" b="1" kern="100" dirty="0">
                          <a:solidFill>
                            <a:srgbClr val="FF0000"/>
                          </a:solidFill>
                          <a:effectLst/>
                          <a:latin typeface="+mn-lt"/>
                        </a:rPr>
                        <a:t>Διευκόλυνση της πρόσβασης των </a:t>
                      </a:r>
                      <a:r>
                        <a:rPr lang="en-US" sz="1100" b="1" kern="100" dirty="0">
                          <a:solidFill>
                            <a:srgbClr val="FF0000"/>
                          </a:solidFill>
                          <a:effectLst/>
                          <a:latin typeface="+mn-lt"/>
                        </a:rPr>
                        <a:t>DERs </a:t>
                      </a:r>
                      <a:r>
                        <a:rPr lang="el-GR" sz="1100" b="1" kern="100" dirty="0">
                          <a:solidFill>
                            <a:srgbClr val="FF0000"/>
                          </a:solidFill>
                          <a:effectLst/>
                          <a:latin typeface="+mn-lt"/>
                        </a:rPr>
                        <a:t>στις Αγορές</a:t>
                      </a:r>
                      <a:endParaRPr lang="en-GB" sz="1100" b="1" kern="100" dirty="0">
                        <a:solidFill>
                          <a:srgbClr val="FF0000"/>
                        </a:solidFill>
                        <a:effectLst/>
                        <a:latin typeface="+mn-lt"/>
                      </a:endParaRPr>
                    </a:p>
                    <a:p>
                      <a:pPr marL="342900" lvl="0" indent="-342900">
                        <a:lnSpc>
                          <a:spcPct val="107000"/>
                        </a:lnSpc>
                        <a:spcAft>
                          <a:spcPts val="0"/>
                        </a:spcAft>
                        <a:buFont typeface="Arial" panose="020B0604020202020204" pitchFamily="34" charset="0"/>
                        <a:buChar char="•"/>
                        <a:tabLst>
                          <a:tab pos="457200" algn="l"/>
                        </a:tabLst>
                      </a:pPr>
                      <a:r>
                        <a:rPr lang="el-GR" sz="1100" b="1" kern="100" dirty="0">
                          <a:solidFill>
                            <a:srgbClr val="FF0000"/>
                          </a:solidFill>
                          <a:effectLst/>
                          <a:latin typeface="+mn-lt"/>
                        </a:rPr>
                        <a:t>Διαχείρισης Σωρευτικής εκπροσώπησης και Ενεργειακές Κοινότητες</a:t>
                      </a:r>
                      <a:endParaRPr lang="en-GB" sz="1100" b="1" kern="100" dirty="0">
                        <a:solidFill>
                          <a:srgbClr val="FF0000"/>
                        </a:solidFill>
                        <a:effectLst/>
                        <a:latin typeface="+mn-lt"/>
                      </a:endParaRPr>
                    </a:p>
                    <a:p>
                      <a:pPr marL="342900" lvl="0" indent="-342900">
                        <a:lnSpc>
                          <a:spcPct val="107000"/>
                        </a:lnSpc>
                        <a:spcAft>
                          <a:spcPts val="0"/>
                        </a:spcAft>
                        <a:buFont typeface="Arial" panose="020B0604020202020204" pitchFamily="34" charset="0"/>
                        <a:buChar char="•"/>
                        <a:tabLst>
                          <a:tab pos="457200" algn="l"/>
                        </a:tabLst>
                      </a:pPr>
                      <a:r>
                        <a:rPr lang="el-GR" sz="1100" b="1" kern="100" dirty="0">
                          <a:solidFill>
                            <a:srgbClr val="FF0000"/>
                          </a:solidFill>
                          <a:effectLst/>
                          <a:latin typeface="+mn-lt"/>
                        </a:rPr>
                        <a:t>Πρόβλεψη ΑΠΕ Δικτύου</a:t>
                      </a:r>
                      <a:endParaRPr lang="en-GB" sz="1100" b="1" kern="100" dirty="0">
                        <a:solidFill>
                          <a:srgbClr val="FF0000"/>
                        </a:solidFill>
                        <a:effectLst/>
                        <a:latin typeface="+mn-lt"/>
                        <a:ea typeface="Aptos" panose="020B0004020202020204" pitchFamily="34" charset="0"/>
                        <a:cs typeface="Times New Roman" panose="02020603050405020304" pitchFamily="18" charset="0"/>
                      </a:endParaRPr>
                    </a:p>
                  </a:txBody>
                  <a:tcPr marL="58905" marR="58905" marT="29452" marB="29452"/>
                </a:tc>
                <a:extLst>
                  <a:ext uri="{0D108BD9-81ED-4DB2-BD59-A6C34878D82A}">
                    <a16:rowId xmlns:a16="http://schemas.microsoft.com/office/drawing/2014/main" val="841594940"/>
                  </a:ext>
                </a:extLst>
              </a:tr>
              <a:tr h="750101">
                <a:tc>
                  <a:txBody>
                    <a:bodyPr/>
                    <a:lstStyle/>
                    <a:p>
                      <a:pPr>
                        <a:lnSpc>
                          <a:spcPct val="107000"/>
                        </a:lnSpc>
                        <a:spcAft>
                          <a:spcPts val="0"/>
                        </a:spcAft>
                      </a:pPr>
                      <a:r>
                        <a:rPr lang="el-GR" sz="1100" kern="100">
                          <a:effectLst/>
                          <a:latin typeface="+mn-lt"/>
                        </a:rPr>
                        <a:t>Λειτουργία και ανάπτυξη Δικτύων</a:t>
                      </a:r>
                      <a:endParaRPr lang="en-GB" sz="1100" kern="100">
                        <a:effectLst/>
                        <a:latin typeface="+mn-lt"/>
                        <a:ea typeface="Aptos" panose="020B0004020202020204" pitchFamily="34" charset="0"/>
                        <a:cs typeface="Times New Roman" panose="02020603050405020304" pitchFamily="18" charset="0"/>
                      </a:endParaRPr>
                    </a:p>
                  </a:txBody>
                  <a:tcPr marL="58905" marR="58905" marT="29452" marB="29452"/>
                </a:tc>
                <a:tc>
                  <a:txBody>
                    <a:bodyPr/>
                    <a:lstStyle/>
                    <a:p>
                      <a:pPr marL="342900" lvl="0" indent="-342900">
                        <a:lnSpc>
                          <a:spcPct val="107000"/>
                        </a:lnSpc>
                        <a:spcAft>
                          <a:spcPts val="0"/>
                        </a:spcAft>
                        <a:buFont typeface="Arial" panose="020B0604020202020204" pitchFamily="34" charset="0"/>
                        <a:buChar char="•"/>
                        <a:tabLst>
                          <a:tab pos="457200" algn="l"/>
                        </a:tabLst>
                      </a:pPr>
                      <a:r>
                        <a:rPr lang="el-GR" sz="1100" kern="100">
                          <a:effectLst/>
                          <a:latin typeface="+mn-lt"/>
                        </a:rPr>
                        <a:t>Πρόγραμμα Ανάπτυξης</a:t>
                      </a:r>
                      <a:endParaRPr lang="en-GB" sz="1100" kern="100">
                        <a:effectLst/>
                        <a:latin typeface="+mn-lt"/>
                      </a:endParaRPr>
                    </a:p>
                    <a:p>
                      <a:pPr marL="342900" lvl="0" indent="-342900">
                        <a:lnSpc>
                          <a:spcPct val="107000"/>
                        </a:lnSpc>
                        <a:spcAft>
                          <a:spcPts val="0"/>
                        </a:spcAft>
                        <a:buFont typeface="Arial" panose="020B0604020202020204" pitchFamily="34" charset="0"/>
                        <a:buChar char="•"/>
                        <a:tabLst>
                          <a:tab pos="457200" algn="l"/>
                        </a:tabLst>
                      </a:pPr>
                      <a:r>
                        <a:rPr lang="el-GR" sz="1100" kern="100">
                          <a:effectLst/>
                          <a:latin typeface="+mn-lt"/>
                        </a:rPr>
                        <a:t>Συντήρηση</a:t>
                      </a:r>
                      <a:endParaRPr lang="en-GB" sz="1100" kern="100">
                        <a:effectLst/>
                        <a:latin typeface="+mn-lt"/>
                      </a:endParaRPr>
                    </a:p>
                    <a:p>
                      <a:pPr marL="342900" lvl="0" indent="-342900">
                        <a:lnSpc>
                          <a:spcPct val="107000"/>
                        </a:lnSpc>
                        <a:spcAft>
                          <a:spcPts val="0"/>
                        </a:spcAft>
                        <a:buFont typeface="Arial" panose="020B0604020202020204" pitchFamily="34" charset="0"/>
                        <a:buChar char="•"/>
                        <a:tabLst>
                          <a:tab pos="457200" algn="l"/>
                        </a:tabLst>
                      </a:pPr>
                      <a:r>
                        <a:rPr lang="el-GR" sz="1100" kern="100">
                          <a:effectLst/>
                          <a:latin typeface="+mn-lt"/>
                        </a:rPr>
                        <a:t>Συνδέσεις</a:t>
                      </a:r>
                      <a:endParaRPr lang="en-GB" sz="1100" kern="100">
                        <a:effectLst/>
                        <a:latin typeface="+mn-lt"/>
                        <a:ea typeface="Aptos" panose="020B0004020202020204" pitchFamily="34" charset="0"/>
                        <a:cs typeface="Times New Roman" panose="02020603050405020304" pitchFamily="18" charset="0"/>
                      </a:endParaRPr>
                    </a:p>
                  </a:txBody>
                  <a:tcPr marL="58905" marR="58905" marT="29452" marB="29452"/>
                </a:tc>
                <a:tc>
                  <a:txBody>
                    <a:bodyPr/>
                    <a:lstStyle/>
                    <a:p>
                      <a:pPr marL="342900" lvl="0" indent="-342900">
                        <a:lnSpc>
                          <a:spcPct val="107000"/>
                        </a:lnSpc>
                        <a:spcAft>
                          <a:spcPts val="0"/>
                        </a:spcAft>
                        <a:buFont typeface="Arial" panose="020B0604020202020204" pitchFamily="34" charset="0"/>
                        <a:buChar char="•"/>
                        <a:tabLst>
                          <a:tab pos="457200" algn="l"/>
                        </a:tabLst>
                      </a:pPr>
                      <a:r>
                        <a:rPr lang="el-GR" sz="1100" kern="100" dirty="0">
                          <a:effectLst/>
                          <a:latin typeface="+mn-lt"/>
                        </a:rPr>
                        <a:t>Πρόγραμμα Ανάπτυξης</a:t>
                      </a:r>
                      <a:endParaRPr lang="en-GB" sz="1100" kern="100" dirty="0">
                        <a:effectLst/>
                        <a:latin typeface="+mn-lt"/>
                      </a:endParaRPr>
                    </a:p>
                    <a:p>
                      <a:pPr marL="342900" lvl="0" indent="-342900">
                        <a:lnSpc>
                          <a:spcPct val="107000"/>
                        </a:lnSpc>
                        <a:spcAft>
                          <a:spcPts val="0"/>
                        </a:spcAft>
                        <a:buFont typeface="Arial" panose="020B0604020202020204" pitchFamily="34" charset="0"/>
                        <a:buChar char="•"/>
                        <a:tabLst>
                          <a:tab pos="457200" algn="l"/>
                        </a:tabLst>
                      </a:pPr>
                      <a:r>
                        <a:rPr lang="el-GR" sz="1100" kern="100" dirty="0">
                          <a:effectLst/>
                          <a:latin typeface="+mn-lt"/>
                        </a:rPr>
                        <a:t>Συντήρηση</a:t>
                      </a:r>
                      <a:endParaRPr lang="en-GB" sz="1100" kern="100" dirty="0">
                        <a:effectLst/>
                        <a:latin typeface="+mn-lt"/>
                      </a:endParaRPr>
                    </a:p>
                    <a:p>
                      <a:pPr marL="342900" lvl="0" indent="-342900">
                        <a:lnSpc>
                          <a:spcPct val="107000"/>
                        </a:lnSpc>
                        <a:spcAft>
                          <a:spcPts val="0"/>
                        </a:spcAft>
                        <a:buFont typeface="Arial" panose="020B0604020202020204" pitchFamily="34" charset="0"/>
                        <a:buChar char="•"/>
                        <a:tabLst>
                          <a:tab pos="457200" algn="l"/>
                        </a:tabLst>
                      </a:pPr>
                      <a:r>
                        <a:rPr lang="el-GR" sz="1100" kern="100" dirty="0">
                          <a:effectLst/>
                          <a:latin typeface="+mn-lt"/>
                        </a:rPr>
                        <a:t>Συνδέσεις</a:t>
                      </a:r>
                      <a:endParaRPr lang="en-GB" sz="1100" kern="100" dirty="0">
                        <a:effectLst/>
                        <a:latin typeface="+mn-lt"/>
                        <a:ea typeface="Aptos" panose="020B0004020202020204" pitchFamily="34" charset="0"/>
                        <a:cs typeface="Times New Roman" panose="02020603050405020304" pitchFamily="18" charset="0"/>
                      </a:endParaRPr>
                    </a:p>
                  </a:txBody>
                  <a:tcPr marL="58905" marR="58905" marT="29452" marB="29452"/>
                </a:tc>
                <a:extLst>
                  <a:ext uri="{0D108BD9-81ED-4DB2-BD59-A6C34878D82A}">
                    <a16:rowId xmlns:a16="http://schemas.microsoft.com/office/drawing/2014/main" val="3235461791"/>
                  </a:ext>
                </a:extLst>
              </a:tr>
            </a:tbl>
          </a:graphicData>
        </a:graphic>
      </p:graphicFrame>
      <p:sp>
        <p:nvSpPr>
          <p:cNvPr id="14" name="TextBox 13">
            <a:extLst>
              <a:ext uri="{FF2B5EF4-FFF2-40B4-BE49-F238E27FC236}">
                <a16:creationId xmlns:a16="http://schemas.microsoft.com/office/drawing/2014/main" id="{D9862077-F1EC-AE92-5737-7CBC3181F293}"/>
              </a:ext>
            </a:extLst>
          </p:cNvPr>
          <p:cNvSpPr txBox="1"/>
          <p:nvPr/>
        </p:nvSpPr>
        <p:spPr>
          <a:xfrm>
            <a:off x="5791644" y="1057799"/>
            <a:ext cx="3286181" cy="1860381"/>
          </a:xfrm>
          <a:prstGeom prst="rect">
            <a:avLst/>
          </a:prstGeom>
          <a:noFill/>
        </p:spPr>
        <p:txBody>
          <a:bodyPr wrap="square">
            <a:spAutoFit/>
          </a:bodyPr>
          <a:lstStyle/>
          <a:p>
            <a:pPr>
              <a:lnSpc>
                <a:spcPct val="107000"/>
              </a:lnSpc>
              <a:spcAft>
                <a:spcPts val="800"/>
              </a:spcAft>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Οι ροές πολλαπλών κατευθύνσεων σε τοπικό και κεντρικό επίπεδο αντικαθιστούν τις παραδοσιακές μονοσήμαντες ροές ενέργειας</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528027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17D54C-B8AD-4694-B2B2-18237BE0891A}"/>
              </a:ext>
            </a:extLst>
          </p:cNvPr>
          <p:cNvSpPr txBox="1"/>
          <p:nvPr/>
        </p:nvSpPr>
        <p:spPr>
          <a:xfrm>
            <a:off x="323850" y="282322"/>
            <a:ext cx="8388048" cy="480131"/>
          </a:xfrm>
          <a:prstGeom prst="rect">
            <a:avLst/>
          </a:prstGeom>
          <a:noFill/>
        </p:spPr>
        <p:txBody>
          <a:bodyPr wrap="square">
            <a:spAutoFit/>
          </a:bodyPr>
          <a:lstStyle/>
          <a:p>
            <a:pPr marL="0" indent="0" defTabSz="914400">
              <a:lnSpc>
                <a:spcPct val="90000"/>
              </a:lnSpc>
              <a:spcBef>
                <a:spcPct val="0"/>
              </a:spcBef>
            </a:pPr>
            <a:r>
              <a:rPr lang="el-GR" sz="2800" b="1" dirty="0" err="1">
                <a:solidFill>
                  <a:srgbClr val="939598"/>
                </a:solidFill>
                <a:latin typeface="PF Highway Sans Pro" panose="02000500000000020004" pitchFamily="2" charset="0"/>
                <a:ea typeface="+mj-ea"/>
                <a:cs typeface="+mj-cs"/>
              </a:rPr>
              <a:t>Ψηφιοποίηση</a:t>
            </a:r>
            <a:r>
              <a:rPr lang="el-GR" sz="2800" b="1" dirty="0">
                <a:solidFill>
                  <a:srgbClr val="939598"/>
                </a:solidFill>
                <a:latin typeface="PF Highway Sans Pro" panose="02000500000000020004" pitchFamily="2" charset="0"/>
                <a:ea typeface="+mj-ea"/>
                <a:cs typeface="+mj-cs"/>
              </a:rPr>
              <a:t> και Ενοποίηση  Συστημάτων</a:t>
            </a:r>
          </a:p>
        </p:txBody>
      </p:sp>
      <p:sp>
        <p:nvSpPr>
          <p:cNvPr id="4" name="Slide Number Placeholder 1">
            <a:extLst>
              <a:ext uri="{FF2B5EF4-FFF2-40B4-BE49-F238E27FC236}">
                <a16:creationId xmlns:a16="http://schemas.microsoft.com/office/drawing/2014/main" id="{8EC7F867-6266-C63D-F2B5-B7F932D64142}"/>
              </a:ext>
            </a:extLst>
          </p:cNvPr>
          <p:cNvSpPr>
            <a:spLocks noGrp="1"/>
          </p:cNvSpPr>
          <p:nvPr>
            <p:ph type="sldNum" sz="quarter" idx="4"/>
          </p:nvPr>
        </p:nvSpPr>
        <p:spPr>
          <a:xfrm>
            <a:off x="3543300" y="6640830"/>
            <a:ext cx="2057400" cy="180000"/>
          </a:xfrm>
        </p:spPr>
        <p:txBody>
          <a:bodyPr/>
          <a:lstStyle/>
          <a:p>
            <a:fld id="{9E5EE5E0-8EFF-4180-921D-FC5F49A504A0}" type="slidenum">
              <a:rPr lang="en-GB" smtClean="0"/>
              <a:pPr/>
              <a:t>5</a:t>
            </a:fld>
            <a:endParaRPr lang="en-GB" dirty="0"/>
          </a:p>
        </p:txBody>
      </p:sp>
      <p:sp>
        <p:nvSpPr>
          <p:cNvPr id="5" name="TextBox 4">
            <a:extLst>
              <a:ext uri="{FF2B5EF4-FFF2-40B4-BE49-F238E27FC236}">
                <a16:creationId xmlns:a16="http://schemas.microsoft.com/office/drawing/2014/main" id="{A7D3E0CA-D8C5-3213-F1C1-D2ACEB505AC3}"/>
              </a:ext>
            </a:extLst>
          </p:cNvPr>
          <p:cNvSpPr txBox="1"/>
          <p:nvPr/>
        </p:nvSpPr>
        <p:spPr>
          <a:xfrm>
            <a:off x="177236" y="816456"/>
            <a:ext cx="2778797" cy="402546"/>
          </a:xfrm>
          <a:prstGeom prst="rect">
            <a:avLst/>
          </a:prstGeom>
          <a:noFill/>
        </p:spPr>
        <p:txBody>
          <a:bodyPr wrap="square" rtlCol="0">
            <a:spAutoFit/>
          </a:bodyPr>
          <a:lstStyle/>
          <a:p>
            <a:pPr>
              <a:lnSpc>
                <a:spcPct val="120000"/>
              </a:lnSpc>
              <a:spcAft>
                <a:spcPts val="1800"/>
              </a:spcAft>
            </a:pPr>
            <a:r>
              <a:rPr lang="el-GR" b="1" dirty="0">
                <a:latin typeface="PF Highway Sans Pro" panose="02000500000000020004" pitchFamily="2" charset="0"/>
              </a:rPr>
              <a:t>Επίπεδο Κατανάλωσης</a:t>
            </a:r>
            <a:endParaRPr lang="el-GR" b="1" dirty="0">
              <a:solidFill>
                <a:srgbClr val="00B0F0"/>
              </a:solidFill>
            </a:endParaRPr>
          </a:p>
        </p:txBody>
      </p:sp>
      <p:pic>
        <p:nvPicPr>
          <p:cNvPr id="9" name="Picture 8">
            <a:extLst>
              <a:ext uri="{FF2B5EF4-FFF2-40B4-BE49-F238E27FC236}">
                <a16:creationId xmlns:a16="http://schemas.microsoft.com/office/drawing/2014/main" id="{46071EDF-63A1-E11B-50EF-C9D4064148C6}"/>
              </a:ext>
            </a:extLst>
          </p:cNvPr>
          <p:cNvPicPr>
            <a:picLocks noChangeAspect="1"/>
          </p:cNvPicPr>
          <p:nvPr/>
        </p:nvPicPr>
        <p:blipFill>
          <a:blip r:embed="rId2"/>
          <a:stretch>
            <a:fillRect/>
          </a:stretch>
        </p:blipFill>
        <p:spPr>
          <a:xfrm>
            <a:off x="-3703360" y="3688708"/>
            <a:ext cx="66032" cy="71229"/>
          </a:xfrm>
          <a:prstGeom prst="rect">
            <a:avLst/>
          </a:prstGeom>
        </p:spPr>
      </p:pic>
      <p:sp>
        <p:nvSpPr>
          <p:cNvPr id="1044" name="TextBox 1043">
            <a:extLst>
              <a:ext uri="{FF2B5EF4-FFF2-40B4-BE49-F238E27FC236}">
                <a16:creationId xmlns:a16="http://schemas.microsoft.com/office/drawing/2014/main" id="{0CF9C8D8-D306-9B4A-A007-D3A7F9FE0D7D}"/>
              </a:ext>
            </a:extLst>
          </p:cNvPr>
          <p:cNvSpPr txBox="1"/>
          <p:nvPr/>
        </p:nvSpPr>
        <p:spPr>
          <a:xfrm>
            <a:off x="3443670" y="4486155"/>
            <a:ext cx="1931399" cy="1107996"/>
          </a:xfrm>
          <a:prstGeom prst="rect">
            <a:avLst/>
          </a:prstGeom>
          <a:noFill/>
        </p:spPr>
        <p:txBody>
          <a:bodyPr wrap="square" rtlCol="0">
            <a:spAutoFit/>
          </a:bodyPr>
          <a:lstStyle/>
          <a:p>
            <a:pPr marL="228600" indent="-228600">
              <a:buAutoNum type="arabicPeriod"/>
            </a:pPr>
            <a:r>
              <a:rPr lang="el-GR" sz="1100" dirty="0"/>
              <a:t>Αγορά Ενέργειας</a:t>
            </a:r>
          </a:p>
          <a:p>
            <a:pPr marL="228600" indent="-228600">
              <a:buAutoNum type="arabicPeriod"/>
            </a:pPr>
            <a:r>
              <a:rPr lang="el-GR" sz="1100" dirty="0"/>
              <a:t>Αγορά Επικουρικών</a:t>
            </a:r>
          </a:p>
          <a:p>
            <a:pPr marL="228600" indent="-228600">
              <a:buAutoNum type="arabicPeriod"/>
            </a:pPr>
            <a:r>
              <a:rPr lang="el-GR" sz="1100" dirty="0"/>
              <a:t>Δυναμική τιμολόγηση Ενέργειας</a:t>
            </a:r>
          </a:p>
          <a:p>
            <a:pPr marL="228600" indent="-228600">
              <a:buAutoNum type="arabicPeriod"/>
            </a:pPr>
            <a:r>
              <a:rPr lang="el-GR" sz="1100" dirty="0"/>
              <a:t>Δυναμική τιμολόγηση Δικτύου –Διαθεσιμότητα</a:t>
            </a:r>
            <a:endParaRPr lang="en-US" sz="1100" dirty="0"/>
          </a:p>
        </p:txBody>
      </p:sp>
      <p:sp>
        <p:nvSpPr>
          <p:cNvPr id="1045" name="TextBox 1044">
            <a:extLst>
              <a:ext uri="{FF2B5EF4-FFF2-40B4-BE49-F238E27FC236}">
                <a16:creationId xmlns:a16="http://schemas.microsoft.com/office/drawing/2014/main" id="{FABD6EE7-0577-2E1B-4843-F73AE42028FF}"/>
              </a:ext>
            </a:extLst>
          </p:cNvPr>
          <p:cNvSpPr txBox="1"/>
          <p:nvPr/>
        </p:nvSpPr>
        <p:spPr>
          <a:xfrm>
            <a:off x="6365203" y="816456"/>
            <a:ext cx="2778797" cy="402546"/>
          </a:xfrm>
          <a:prstGeom prst="rect">
            <a:avLst/>
          </a:prstGeom>
          <a:noFill/>
        </p:spPr>
        <p:txBody>
          <a:bodyPr wrap="square" rtlCol="0">
            <a:spAutoFit/>
          </a:bodyPr>
          <a:lstStyle/>
          <a:p>
            <a:pPr>
              <a:lnSpc>
                <a:spcPct val="120000"/>
              </a:lnSpc>
              <a:spcAft>
                <a:spcPts val="1800"/>
              </a:spcAft>
            </a:pPr>
            <a:r>
              <a:rPr lang="el-GR" b="1" dirty="0">
                <a:latin typeface="PF Highway Sans Pro" panose="02000500000000020004" pitchFamily="2" charset="0"/>
              </a:rPr>
              <a:t>Επίπεδο Μεταφοράς</a:t>
            </a:r>
            <a:endParaRPr lang="en-US" b="1" dirty="0">
              <a:solidFill>
                <a:srgbClr val="00B0F0"/>
              </a:solidFill>
              <a:latin typeface="PF Highway Sans Pro" panose="02000500000000020004" pitchFamily="2" charset="0"/>
            </a:endParaRPr>
          </a:p>
        </p:txBody>
      </p:sp>
      <p:sp>
        <p:nvSpPr>
          <p:cNvPr id="1046" name="TextBox 1045">
            <a:extLst>
              <a:ext uri="{FF2B5EF4-FFF2-40B4-BE49-F238E27FC236}">
                <a16:creationId xmlns:a16="http://schemas.microsoft.com/office/drawing/2014/main" id="{F3F03691-792D-146F-765D-7B3CD5F0807C}"/>
              </a:ext>
            </a:extLst>
          </p:cNvPr>
          <p:cNvSpPr txBox="1"/>
          <p:nvPr/>
        </p:nvSpPr>
        <p:spPr>
          <a:xfrm>
            <a:off x="3357820" y="816456"/>
            <a:ext cx="2778797" cy="402546"/>
          </a:xfrm>
          <a:prstGeom prst="rect">
            <a:avLst/>
          </a:prstGeom>
          <a:noFill/>
        </p:spPr>
        <p:txBody>
          <a:bodyPr wrap="square" rtlCol="0">
            <a:spAutoFit/>
          </a:bodyPr>
          <a:lstStyle/>
          <a:p>
            <a:pPr>
              <a:lnSpc>
                <a:spcPct val="120000"/>
              </a:lnSpc>
              <a:spcAft>
                <a:spcPts val="1800"/>
              </a:spcAft>
            </a:pPr>
            <a:r>
              <a:rPr lang="el-GR" b="1" dirty="0">
                <a:latin typeface="PF Highway Sans Pro" panose="02000500000000020004" pitchFamily="2" charset="0"/>
              </a:rPr>
              <a:t>Επίπεδο Διανομής</a:t>
            </a:r>
            <a:endParaRPr lang="en-US" b="1" dirty="0">
              <a:solidFill>
                <a:srgbClr val="00B0F0"/>
              </a:solidFill>
              <a:latin typeface="PF Highway Sans Pro" panose="02000500000000020004" pitchFamily="2" charset="0"/>
            </a:endParaRPr>
          </a:p>
        </p:txBody>
      </p:sp>
      <p:grpSp>
        <p:nvGrpSpPr>
          <p:cNvPr id="1065" name="Group 1064">
            <a:extLst>
              <a:ext uri="{FF2B5EF4-FFF2-40B4-BE49-F238E27FC236}">
                <a16:creationId xmlns:a16="http://schemas.microsoft.com/office/drawing/2014/main" id="{0D0F9355-A400-4044-FA17-44FD4BD8D9D1}"/>
              </a:ext>
            </a:extLst>
          </p:cNvPr>
          <p:cNvGrpSpPr/>
          <p:nvPr/>
        </p:nvGrpSpPr>
        <p:grpSpPr>
          <a:xfrm>
            <a:off x="157294" y="1444381"/>
            <a:ext cx="3033602" cy="3969237"/>
            <a:chOff x="589932" y="1444381"/>
            <a:chExt cx="3033602" cy="3969237"/>
          </a:xfrm>
        </p:grpSpPr>
        <p:pic>
          <p:nvPicPr>
            <p:cNvPr id="21" name="Picture 20">
              <a:extLst>
                <a:ext uri="{FF2B5EF4-FFF2-40B4-BE49-F238E27FC236}">
                  <a16:creationId xmlns:a16="http://schemas.microsoft.com/office/drawing/2014/main" id="{5D104E65-2ABF-D9F6-17DC-BA243E8F4556}"/>
                </a:ext>
              </a:extLst>
            </p:cNvPr>
            <p:cNvPicPr>
              <a:picLocks noChangeAspect="1"/>
            </p:cNvPicPr>
            <p:nvPr/>
          </p:nvPicPr>
          <p:blipFill>
            <a:blip r:embed="rId3"/>
            <a:stretch>
              <a:fillRect/>
            </a:stretch>
          </p:blipFill>
          <p:spPr>
            <a:xfrm>
              <a:off x="2509631" y="2937379"/>
              <a:ext cx="619059" cy="667331"/>
            </a:xfrm>
            <a:prstGeom prst="rect">
              <a:avLst/>
            </a:prstGeom>
          </p:spPr>
        </p:pic>
        <p:pic>
          <p:nvPicPr>
            <p:cNvPr id="1032" name="Picture 8" descr="e-mobility charging technology ...">
              <a:extLst>
                <a:ext uri="{FF2B5EF4-FFF2-40B4-BE49-F238E27FC236}">
                  <a16:creationId xmlns:a16="http://schemas.microsoft.com/office/drawing/2014/main" id="{8E8CE32E-D189-EE26-B0F2-392EF7BBDA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932" y="4830459"/>
              <a:ext cx="544642" cy="583159"/>
            </a:xfrm>
            <a:prstGeom prst="rect">
              <a:avLst/>
            </a:prstGeom>
            <a:noFill/>
            <a:extLst>
              <a:ext uri="{909E8E84-426E-40DD-AFC4-6F175D3DCCD1}">
                <a14:hiddenFill xmlns:a14="http://schemas.microsoft.com/office/drawing/2010/main">
                  <a:solidFill>
                    <a:srgbClr val="FFFFFF"/>
                  </a:solidFill>
                </a14:hiddenFill>
              </a:ext>
            </a:extLst>
          </p:spPr>
        </p:pic>
        <p:cxnSp>
          <p:nvCxnSpPr>
            <p:cNvPr id="1024" name="Straight Arrow Connector 1023">
              <a:extLst>
                <a:ext uri="{FF2B5EF4-FFF2-40B4-BE49-F238E27FC236}">
                  <a16:creationId xmlns:a16="http://schemas.microsoft.com/office/drawing/2014/main" id="{0A224DD8-5EFF-7FE3-4CF8-746BFE088CFD}"/>
                </a:ext>
              </a:extLst>
            </p:cNvPr>
            <p:cNvCxnSpPr/>
            <p:nvPr/>
          </p:nvCxnSpPr>
          <p:spPr>
            <a:xfrm flipH="1">
              <a:off x="3117849" y="3429000"/>
              <a:ext cx="5056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9" name="Straight Arrow Connector 1028">
              <a:extLst>
                <a:ext uri="{FF2B5EF4-FFF2-40B4-BE49-F238E27FC236}">
                  <a16:creationId xmlns:a16="http://schemas.microsoft.com/office/drawing/2014/main" id="{CDAA1B78-E903-CEDF-9609-86ED768D8F1B}"/>
                </a:ext>
              </a:extLst>
            </p:cNvPr>
            <p:cNvCxnSpPr>
              <a:cxnSpLocks/>
            </p:cNvCxnSpPr>
            <p:nvPr/>
          </p:nvCxnSpPr>
          <p:spPr>
            <a:xfrm>
              <a:off x="3098119" y="3241235"/>
              <a:ext cx="4451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0C363E0C-F167-4791-D458-B3307AC94CE3}"/>
                </a:ext>
              </a:extLst>
            </p:cNvPr>
            <p:cNvPicPr>
              <a:picLocks noChangeAspect="1"/>
            </p:cNvPicPr>
            <p:nvPr/>
          </p:nvPicPr>
          <p:blipFill>
            <a:blip r:embed="rId2"/>
            <a:stretch>
              <a:fillRect/>
            </a:stretch>
          </p:blipFill>
          <p:spPr>
            <a:xfrm>
              <a:off x="773057" y="3805562"/>
              <a:ext cx="343408" cy="396633"/>
            </a:xfrm>
            <a:prstGeom prst="rect">
              <a:avLst/>
            </a:prstGeom>
          </p:spPr>
        </p:pic>
        <p:pic>
          <p:nvPicPr>
            <p:cNvPr id="1028" name="Picture 4" descr="Smart home appliances - Stock Illustration [7988402] - PIXTA">
              <a:extLst>
                <a:ext uri="{FF2B5EF4-FFF2-40B4-BE49-F238E27FC236}">
                  <a16:creationId xmlns:a16="http://schemas.microsoft.com/office/drawing/2014/main" id="{49149936-2FB0-A183-4FFA-5DCF4826F7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148" y="2253124"/>
              <a:ext cx="545596" cy="6088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450+ Heat Pump Stock Illustrations ...">
              <a:extLst>
                <a:ext uri="{FF2B5EF4-FFF2-40B4-BE49-F238E27FC236}">
                  <a16:creationId xmlns:a16="http://schemas.microsoft.com/office/drawing/2014/main" id="{705170D7-6A76-E9E4-1657-7D24987FC7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788" y="3140549"/>
              <a:ext cx="429230" cy="4595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7518AFB-36CF-807D-249A-D45091F3EAEF}"/>
                </a:ext>
              </a:extLst>
            </p:cNvPr>
            <p:cNvPicPr>
              <a:picLocks noChangeAspect="1"/>
            </p:cNvPicPr>
            <p:nvPr/>
          </p:nvPicPr>
          <p:blipFill>
            <a:blip r:embed="rId7"/>
            <a:stretch>
              <a:fillRect/>
            </a:stretch>
          </p:blipFill>
          <p:spPr>
            <a:xfrm>
              <a:off x="1422947" y="4479087"/>
              <a:ext cx="481100" cy="515123"/>
            </a:xfrm>
            <a:prstGeom prst="rect">
              <a:avLst/>
            </a:prstGeom>
          </p:spPr>
        </p:pic>
        <p:pic>
          <p:nvPicPr>
            <p:cNvPr id="13" name="Picture 12">
              <a:extLst>
                <a:ext uri="{FF2B5EF4-FFF2-40B4-BE49-F238E27FC236}">
                  <a16:creationId xmlns:a16="http://schemas.microsoft.com/office/drawing/2014/main" id="{87818EF0-D12B-B211-25A6-DEB06883E4CB}"/>
                </a:ext>
              </a:extLst>
            </p:cNvPr>
            <p:cNvPicPr>
              <a:picLocks noChangeAspect="1"/>
            </p:cNvPicPr>
            <p:nvPr/>
          </p:nvPicPr>
          <p:blipFill>
            <a:blip r:embed="rId8"/>
            <a:stretch>
              <a:fillRect/>
            </a:stretch>
          </p:blipFill>
          <p:spPr>
            <a:xfrm>
              <a:off x="1375124" y="1444381"/>
              <a:ext cx="507962" cy="431908"/>
            </a:xfrm>
            <a:prstGeom prst="rect">
              <a:avLst/>
            </a:prstGeom>
          </p:spPr>
        </p:pic>
        <p:cxnSp>
          <p:nvCxnSpPr>
            <p:cNvPr id="18" name="Connector: Elbow 17">
              <a:extLst>
                <a:ext uri="{FF2B5EF4-FFF2-40B4-BE49-F238E27FC236}">
                  <a16:creationId xmlns:a16="http://schemas.microsoft.com/office/drawing/2014/main" id="{9A425203-28C5-91BF-F31C-9B71E12B168B}"/>
                </a:ext>
              </a:extLst>
            </p:cNvPr>
            <p:cNvCxnSpPr>
              <a:cxnSpLocks/>
            </p:cNvCxnSpPr>
            <p:nvPr/>
          </p:nvCxnSpPr>
          <p:spPr>
            <a:xfrm rot="10800000" flipV="1">
              <a:off x="898768" y="1660335"/>
              <a:ext cx="486892" cy="537907"/>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0" name="Connector: Elbow 19">
              <a:extLst>
                <a:ext uri="{FF2B5EF4-FFF2-40B4-BE49-F238E27FC236}">
                  <a16:creationId xmlns:a16="http://schemas.microsoft.com/office/drawing/2014/main" id="{34362496-C129-8C27-9CA8-C8A5A9551744}"/>
                </a:ext>
              </a:extLst>
            </p:cNvPr>
            <p:cNvCxnSpPr>
              <a:cxnSpLocks/>
              <a:stCxn id="13" idx="3"/>
            </p:cNvCxnSpPr>
            <p:nvPr/>
          </p:nvCxnSpPr>
          <p:spPr>
            <a:xfrm>
              <a:off x="1883086" y="1660335"/>
              <a:ext cx="896277" cy="1324529"/>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4" name="Connector: Elbow 23">
              <a:extLst>
                <a:ext uri="{FF2B5EF4-FFF2-40B4-BE49-F238E27FC236}">
                  <a16:creationId xmlns:a16="http://schemas.microsoft.com/office/drawing/2014/main" id="{E82235E4-A545-3195-61D9-1699BFDF66E2}"/>
                </a:ext>
              </a:extLst>
            </p:cNvPr>
            <p:cNvCxnSpPr>
              <a:cxnSpLocks/>
            </p:cNvCxnSpPr>
            <p:nvPr/>
          </p:nvCxnSpPr>
          <p:spPr>
            <a:xfrm rot="10800000">
              <a:off x="1260032" y="2505249"/>
              <a:ext cx="1031862" cy="819744"/>
            </a:xfrm>
            <a:prstGeom prst="bentConnector3">
              <a:avLst>
                <a:gd name="adj1" fmla="val 4323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6" name="Connector: Elbow 25">
              <a:extLst>
                <a:ext uri="{FF2B5EF4-FFF2-40B4-BE49-F238E27FC236}">
                  <a16:creationId xmlns:a16="http://schemas.microsoft.com/office/drawing/2014/main" id="{4BB37697-C52B-A5E7-6517-254E47F6FF47}"/>
                </a:ext>
              </a:extLst>
            </p:cNvPr>
            <p:cNvCxnSpPr>
              <a:cxnSpLocks/>
            </p:cNvCxnSpPr>
            <p:nvPr/>
          </p:nvCxnSpPr>
          <p:spPr>
            <a:xfrm rot="10800000">
              <a:off x="1081642" y="3312728"/>
              <a:ext cx="1188460" cy="190071"/>
            </a:xfrm>
            <a:prstGeom prst="bentConnector3">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8" name="Connector: Elbow 27">
              <a:extLst>
                <a:ext uri="{FF2B5EF4-FFF2-40B4-BE49-F238E27FC236}">
                  <a16:creationId xmlns:a16="http://schemas.microsoft.com/office/drawing/2014/main" id="{143B44D5-C715-C1A1-61B6-ED7F70E21F73}"/>
                </a:ext>
              </a:extLst>
            </p:cNvPr>
            <p:cNvCxnSpPr>
              <a:cxnSpLocks/>
              <a:endCxn id="10" idx="3"/>
            </p:cNvCxnSpPr>
            <p:nvPr/>
          </p:nvCxnSpPr>
          <p:spPr>
            <a:xfrm rot="10800000" flipV="1">
              <a:off x="1116466" y="3604562"/>
              <a:ext cx="1128888" cy="399317"/>
            </a:xfrm>
            <a:prstGeom prst="bentConnector3">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3" name="Connector: Elbow 32">
              <a:extLst>
                <a:ext uri="{FF2B5EF4-FFF2-40B4-BE49-F238E27FC236}">
                  <a16:creationId xmlns:a16="http://schemas.microsoft.com/office/drawing/2014/main" id="{5386EF3D-0E0C-32B1-04EC-87DDDA8C5F44}"/>
                </a:ext>
              </a:extLst>
            </p:cNvPr>
            <p:cNvCxnSpPr>
              <a:cxnSpLocks/>
            </p:cNvCxnSpPr>
            <p:nvPr/>
          </p:nvCxnSpPr>
          <p:spPr>
            <a:xfrm rot="5400000">
              <a:off x="1530556" y="3898233"/>
              <a:ext cx="1132087" cy="594149"/>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5" name="Connector: Elbow 34">
              <a:extLst>
                <a:ext uri="{FF2B5EF4-FFF2-40B4-BE49-F238E27FC236}">
                  <a16:creationId xmlns:a16="http://schemas.microsoft.com/office/drawing/2014/main" id="{E9A3D1AC-9511-C7AF-3A9C-48973F737828}"/>
                </a:ext>
              </a:extLst>
            </p:cNvPr>
            <p:cNvCxnSpPr/>
            <p:nvPr/>
          </p:nvCxnSpPr>
          <p:spPr>
            <a:xfrm rot="16200000" flipH="1">
              <a:off x="631278" y="4543846"/>
              <a:ext cx="707318" cy="193410"/>
            </a:xfrm>
            <a:prstGeom prst="bentConnector3">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7" name="Connector: Elbow 36">
              <a:extLst>
                <a:ext uri="{FF2B5EF4-FFF2-40B4-BE49-F238E27FC236}">
                  <a16:creationId xmlns:a16="http://schemas.microsoft.com/office/drawing/2014/main" id="{3F2691AE-8380-F90D-1458-E2B83F0D4572}"/>
                </a:ext>
              </a:extLst>
            </p:cNvPr>
            <p:cNvCxnSpPr>
              <a:cxnSpLocks/>
            </p:cNvCxnSpPr>
            <p:nvPr/>
          </p:nvCxnSpPr>
          <p:spPr>
            <a:xfrm flipV="1">
              <a:off x="1250189" y="4925773"/>
              <a:ext cx="288373" cy="136874"/>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0" name="Connector: Elbow 39">
              <a:extLst>
                <a:ext uri="{FF2B5EF4-FFF2-40B4-BE49-F238E27FC236}">
                  <a16:creationId xmlns:a16="http://schemas.microsoft.com/office/drawing/2014/main" id="{215FD152-266D-2D1C-0868-9CE2B58E57CD}"/>
                </a:ext>
              </a:extLst>
            </p:cNvPr>
            <p:cNvCxnSpPr>
              <a:cxnSpLocks/>
            </p:cNvCxnSpPr>
            <p:nvPr/>
          </p:nvCxnSpPr>
          <p:spPr>
            <a:xfrm rot="16200000" flipV="1">
              <a:off x="-542620" y="3713575"/>
              <a:ext cx="2530591" cy="57596"/>
            </a:xfrm>
            <a:prstGeom prst="bentConnector4">
              <a:avLst>
                <a:gd name="adj1" fmla="val 43985"/>
                <a:gd name="adj2" fmla="val 424214"/>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5" name="Connector: Elbow 44">
              <a:extLst>
                <a:ext uri="{FF2B5EF4-FFF2-40B4-BE49-F238E27FC236}">
                  <a16:creationId xmlns:a16="http://schemas.microsoft.com/office/drawing/2014/main" id="{5A272237-CED2-C034-2188-87E7A4B6A563}"/>
                </a:ext>
              </a:extLst>
            </p:cNvPr>
            <p:cNvCxnSpPr>
              <a:cxnSpLocks/>
            </p:cNvCxnSpPr>
            <p:nvPr/>
          </p:nvCxnSpPr>
          <p:spPr>
            <a:xfrm rot="16200000" flipH="1">
              <a:off x="769250" y="3671170"/>
              <a:ext cx="205428" cy="63357"/>
            </a:xfrm>
            <a:prstGeom prst="bentConnector3">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7" name="Connector: Elbow 46">
              <a:extLst>
                <a:ext uri="{FF2B5EF4-FFF2-40B4-BE49-F238E27FC236}">
                  <a16:creationId xmlns:a16="http://schemas.microsoft.com/office/drawing/2014/main" id="{91878A4E-2BBE-E5CD-70FE-F2EBD55CD116}"/>
                </a:ext>
              </a:extLst>
            </p:cNvPr>
            <p:cNvCxnSpPr/>
            <p:nvPr/>
          </p:nvCxnSpPr>
          <p:spPr>
            <a:xfrm rot="16200000" flipH="1">
              <a:off x="1068684" y="4163054"/>
              <a:ext cx="501592" cy="453401"/>
            </a:xfrm>
            <a:prstGeom prst="bentConnector3">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9" name="Connector: Elbow 48">
              <a:extLst>
                <a:ext uri="{FF2B5EF4-FFF2-40B4-BE49-F238E27FC236}">
                  <a16:creationId xmlns:a16="http://schemas.microsoft.com/office/drawing/2014/main" id="{A3DE57A8-F138-9A38-B1BD-7B9A3CF2AD5A}"/>
                </a:ext>
              </a:extLst>
            </p:cNvPr>
            <p:cNvCxnSpPr>
              <a:cxnSpLocks/>
            </p:cNvCxnSpPr>
            <p:nvPr/>
          </p:nvCxnSpPr>
          <p:spPr>
            <a:xfrm rot="5400000" flipH="1" flipV="1">
              <a:off x="1698497" y="3642368"/>
              <a:ext cx="964641" cy="868690"/>
            </a:xfrm>
            <a:prstGeom prst="bentConnector3">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1" name="Connector: Elbow 50">
              <a:extLst>
                <a:ext uri="{FF2B5EF4-FFF2-40B4-BE49-F238E27FC236}">
                  <a16:creationId xmlns:a16="http://schemas.microsoft.com/office/drawing/2014/main" id="{B1DFE526-6AA7-2324-4906-9CC7F128DF28}"/>
                </a:ext>
              </a:extLst>
            </p:cNvPr>
            <p:cNvCxnSpPr>
              <a:cxnSpLocks/>
            </p:cNvCxnSpPr>
            <p:nvPr/>
          </p:nvCxnSpPr>
          <p:spPr>
            <a:xfrm flipV="1">
              <a:off x="1191717" y="3557224"/>
              <a:ext cx="1567159" cy="1615386"/>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052" name="Straight Arrow Connector 1051">
              <a:extLst>
                <a:ext uri="{FF2B5EF4-FFF2-40B4-BE49-F238E27FC236}">
                  <a16:creationId xmlns:a16="http://schemas.microsoft.com/office/drawing/2014/main" id="{0FC6C5BA-9DEE-47CF-66A6-746109B24A65}"/>
                </a:ext>
              </a:extLst>
            </p:cNvPr>
            <p:cNvCxnSpPr>
              <a:cxnSpLocks/>
              <a:endCxn id="1030" idx="0"/>
            </p:cNvCxnSpPr>
            <p:nvPr/>
          </p:nvCxnSpPr>
          <p:spPr>
            <a:xfrm flipH="1">
              <a:off x="881404" y="2902857"/>
              <a:ext cx="6828" cy="23769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sp>
        <p:nvSpPr>
          <p:cNvPr id="1055" name="TextBox 1054">
            <a:extLst>
              <a:ext uri="{FF2B5EF4-FFF2-40B4-BE49-F238E27FC236}">
                <a16:creationId xmlns:a16="http://schemas.microsoft.com/office/drawing/2014/main" id="{CBD91BDC-97E8-0486-77C5-502DA5C720B5}"/>
              </a:ext>
            </a:extLst>
          </p:cNvPr>
          <p:cNvSpPr txBox="1"/>
          <p:nvPr/>
        </p:nvSpPr>
        <p:spPr>
          <a:xfrm>
            <a:off x="157294" y="5417108"/>
            <a:ext cx="2903737" cy="1446550"/>
          </a:xfrm>
          <a:prstGeom prst="rect">
            <a:avLst/>
          </a:prstGeom>
          <a:noFill/>
        </p:spPr>
        <p:txBody>
          <a:bodyPr wrap="square" rtlCol="0">
            <a:spAutoFit/>
          </a:bodyPr>
          <a:lstStyle/>
          <a:p>
            <a:pPr marL="171450" indent="-171450">
              <a:buFont typeface="Arial" panose="020B0604020202020204" pitchFamily="34" charset="0"/>
              <a:buChar char="•"/>
            </a:pPr>
            <a:r>
              <a:rPr lang="el-GR" sz="1100" dirty="0"/>
              <a:t>Λεπτομερή μετρητικά στοιχεία κατανάλωσης</a:t>
            </a:r>
          </a:p>
          <a:p>
            <a:pPr marL="171450" indent="-171450">
              <a:buFont typeface="Arial" panose="020B0604020202020204" pitchFamily="34" charset="0"/>
              <a:buChar char="•"/>
            </a:pPr>
            <a:r>
              <a:rPr lang="el-GR" sz="1100" dirty="0"/>
              <a:t>Διαχείριση Κατανάλωσης -  </a:t>
            </a:r>
            <a:r>
              <a:rPr lang="en-US" sz="1100" dirty="0"/>
              <a:t>AI</a:t>
            </a:r>
            <a:endParaRPr lang="el-GR" sz="1100" dirty="0"/>
          </a:p>
          <a:p>
            <a:pPr marL="171450" indent="-171450">
              <a:buFont typeface="Arial" panose="020B0604020202020204" pitchFamily="34" charset="0"/>
              <a:buChar char="•"/>
            </a:pPr>
            <a:r>
              <a:rPr lang="el-GR" sz="1100" dirty="0"/>
              <a:t>Μηδενισμός των ανισορροπιών </a:t>
            </a:r>
            <a:endParaRPr lang="en-US" sz="1100" dirty="0"/>
          </a:p>
          <a:p>
            <a:pPr marL="171450" indent="-171450">
              <a:buFont typeface="Arial" panose="020B0604020202020204" pitchFamily="34" charset="0"/>
              <a:buChar char="•"/>
            </a:pPr>
            <a:r>
              <a:rPr lang="el-GR" sz="1100" dirty="0"/>
              <a:t>Δημιουργία καταναλωτικού προφίλ</a:t>
            </a:r>
          </a:p>
          <a:p>
            <a:pPr marL="171450" indent="-171450">
              <a:buFont typeface="Arial" panose="020B0604020202020204" pitchFamily="34" charset="0"/>
              <a:buChar char="•"/>
            </a:pPr>
            <a:r>
              <a:rPr lang="el-GR" sz="1100" dirty="0"/>
              <a:t>Βελτιστοποίηση προμήθειας ενέργειας</a:t>
            </a:r>
          </a:p>
          <a:p>
            <a:pPr marL="171450" indent="-171450">
              <a:buFont typeface="Arial" panose="020B0604020202020204" pitchFamily="34" charset="0"/>
              <a:buChar char="•"/>
            </a:pPr>
            <a:r>
              <a:rPr lang="el-GR" sz="1100" dirty="0"/>
              <a:t>Απομακρυσμένη σύνδεση ενεργειακό οικοσύστημα</a:t>
            </a:r>
            <a:endParaRPr lang="en-US" sz="1100" dirty="0"/>
          </a:p>
        </p:txBody>
      </p:sp>
      <p:sp>
        <p:nvSpPr>
          <p:cNvPr id="1061" name="Right Brace 1060">
            <a:extLst>
              <a:ext uri="{FF2B5EF4-FFF2-40B4-BE49-F238E27FC236}">
                <a16:creationId xmlns:a16="http://schemas.microsoft.com/office/drawing/2014/main" id="{EAEAB1DE-0FD2-53B6-780B-7799ACABAF4A}"/>
              </a:ext>
            </a:extLst>
          </p:cNvPr>
          <p:cNvSpPr/>
          <p:nvPr/>
        </p:nvSpPr>
        <p:spPr>
          <a:xfrm rot="5400000">
            <a:off x="4228394" y="4710436"/>
            <a:ext cx="361950" cy="200857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2" name="TextBox 1061">
            <a:extLst>
              <a:ext uri="{FF2B5EF4-FFF2-40B4-BE49-F238E27FC236}">
                <a16:creationId xmlns:a16="http://schemas.microsoft.com/office/drawing/2014/main" id="{DE3D1FA8-F3DD-161A-9A5B-EF1F33557707}"/>
              </a:ext>
            </a:extLst>
          </p:cNvPr>
          <p:cNvSpPr txBox="1"/>
          <p:nvPr/>
        </p:nvSpPr>
        <p:spPr>
          <a:xfrm>
            <a:off x="3551431" y="5939172"/>
            <a:ext cx="1823638" cy="400110"/>
          </a:xfrm>
          <a:prstGeom prst="rect">
            <a:avLst/>
          </a:prstGeom>
          <a:noFill/>
        </p:spPr>
        <p:txBody>
          <a:bodyPr wrap="square" rtlCol="0">
            <a:spAutoFit/>
          </a:bodyPr>
          <a:lstStyle/>
          <a:p>
            <a:r>
              <a:rPr lang="el-GR" sz="1000" dirty="0"/>
              <a:t>Βελτιστοποίηση προγράμματος ανάπτυξης Δικτύου</a:t>
            </a:r>
            <a:endParaRPr lang="en-US" sz="1000" dirty="0"/>
          </a:p>
        </p:txBody>
      </p:sp>
      <p:pic>
        <p:nvPicPr>
          <p:cNvPr id="1066" name="Picture 1065">
            <a:extLst>
              <a:ext uri="{FF2B5EF4-FFF2-40B4-BE49-F238E27FC236}">
                <a16:creationId xmlns:a16="http://schemas.microsoft.com/office/drawing/2014/main" id="{92139F21-38A7-AD44-7957-6D5F9929CBF8}"/>
              </a:ext>
            </a:extLst>
          </p:cNvPr>
          <p:cNvPicPr>
            <a:picLocks noChangeAspect="1"/>
          </p:cNvPicPr>
          <p:nvPr/>
        </p:nvPicPr>
        <p:blipFill>
          <a:blip r:embed="rId9"/>
          <a:stretch>
            <a:fillRect/>
          </a:stretch>
        </p:blipFill>
        <p:spPr>
          <a:xfrm flipH="1">
            <a:off x="4338021" y="3944851"/>
            <a:ext cx="575938" cy="575938"/>
          </a:xfrm>
          <a:prstGeom prst="rect">
            <a:avLst/>
          </a:prstGeom>
        </p:spPr>
      </p:pic>
      <p:pic>
        <p:nvPicPr>
          <p:cNvPr id="1070" name="Picture 1069">
            <a:extLst>
              <a:ext uri="{FF2B5EF4-FFF2-40B4-BE49-F238E27FC236}">
                <a16:creationId xmlns:a16="http://schemas.microsoft.com/office/drawing/2014/main" id="{9B8DAE78-FE5F-CC95-A81A-F32E3CDF9EA2}"/>
              </a:ext>
            </a:extLst>
          </p:cNvPr>
          <p:cNvPicPr>
            <a:picLocks noChangeAspect="1"/>
          </p:cNvPicPr>
          <p:nvPr/>
        </p:nvPicPr>
        <p:blipFill>
          <a:blip r:embed="rId10"/>
          <a:stretch>
            <a:fillRect/>
          </a:stretch>
        </p:blipFill>
        <p:spPr>
          <a:xfrm flipH="1">
            <a:off x="8105991" y="3530613"/>
            <a:ext cx="803859" cy="546100"/>
          </a:xfrm>
          <a:prstGeom prst="rect">
            <a:avLst/>
          </a:prstGeom>
        </p:spPr>
      </p:pic>
      <p:pic>
        <p:nvPicPr>
          <p:cNvPr id="1072" name="Picture 1071">
            <a:extLst>
              <a:ext uri="{FF2B5EF4-FFF2-40B4-BE49-F238E27FC236}">
                <a16:creationId xmlns:a16="http://schemas.microsoft.com/office/drawing/2014/main" id="{39943726-61E6-D62E-979A-B8945009BE77}"/>
              </a:ext>
            </a:extLst>
          </p:cNvPr>
          <p:cNvPicPr>
            <a:picLocks noChangeAspect="1"/>
          </p:cNvPicPr>
          <p:nvPr/>
        </p:nvPicPr>
        <p:blipFill>
          <a:blip r:embed="rId11"/>
          <a:stretch>
            <a:fillRect/>
          </a:stretch>
        </p:blipFill>
        <p:spPr>
          <a:xfrm>
            <a:off x="6359632" y="2932919"/>
            <a:ext cx="1269276" cy="1269276"/>
          </a:xfrm>
          <a:prstGeom prst="rect">
            <a:avLst/>
          </a:prstGeom>
        </p:spPr>
      </p:pic>
      <p:grpSp>
        <p:nvGrpSpPr>
          <p:cNvPr id="1075" name="Group 1074">
            <a:extLst>
              <a:ext uri="{FF2B5EF4-FFF2-40B4-BE49-F238E27FC236}">
                <a16:creationId xmlns:a16="http://schemas.microsoft.com/office/drawing/2014/main" id="{BA00362A-43DB-3021-3478-473BE23A43B6}"/>
              </a:ext>
            </a:extLst>
          </p:cNvPr>
          <p:cNvGrpSpPr/>
          <p:nvPr/>
        </p:nvGrpSpPr>
        <p:grpSpPr>
          <a:xfrm>
            <a:off x="3107140" y="1195098"/>
            <a:ext cx="2748865" cy="2949811"/>
            <a:chOff x="3517231" y="1714311"/>
            <a:chExt cx="2748865" cy="2949811"/>
          </a:xfrm>
        </p:grpSpPr>
        <p:pic>
          <p:nvPicPr>
            <p:cNvPr id="1034" name="Picture 10" descr="920+ Electricity Grid Station Stock ...">
              <a:extLst>
                <a:ext uri="{FF2B5EF4-FFF2-40B4-BE49-F238E27FC236}">
                  <a16:creationId xmlns:a16="http://schemas.microsoft.com/office/drawing/2014/main" id="{881746EA-2FE0-ADF1-9C86-A2CAD3A9032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99408" y="3241235"/>
              <a:ext cx="1422887" cy="142288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Wind Turbine Icon Stock Illustrations ...">
              <a:extLst>
                <a:ext uri="{FF2B5EF4-FFF2-40B4-BE49-F238E27FC236}">
                  <a16:creationId xmlns:a16="http://schemas.microsoft.com/office/drawing/2014/main" id="{903A621E-15D0-F2A3-ED53-1742A033DF6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17231" y="1714311"/>
              <a:ext cx="1463686" cy="670121"/>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0">
              <a:extLst>
                <a:ext uri="{FF2B5EF4-FFF2-40B4-BE49-F238E27FC236}">
                  <a16:creationId xmlns:a16="http://schemas.microsoft.com/office/drawing/2014/main" id="{D58CD3B4-D4A7-0F46-E197-40A007D2DB1E}"/>
                </a:ext>
              </a:extLst>
            </p:cNvPr>
            <p:cNvPicPr>
              <a:picLocks noChangeAspect="1"/>
            </p:cNvPicPr>
            <p:nvPr/>
          </p:nvPicPr>
          <p:blipFill>
            <a:blip r:embed="rId14"/>
            <a:stretch>
              <a:fillRect/>
            </a:stretch>
          </p:blipFill>
          <p:spPr>
            <a:xfrm>
              <a:off x="4842003" y="2272379"/>
              <a:ext cx="560584" cy="560584"/>
            </a:xfrm>
            <a:prstGeom prst="rect">
              <a:avLst/>
            </a:prstGeom>
          </p:spPr>
        </p:pic>
        <p:cxnSp>
          <p:nvCxnSpPr>
            <p:cNvPr id="1041" name="Straight Arrow Connector 1040">
              <a:extLst>
                <a:ext uri="{FF2B5EF4-FFF2-40B4-BE49-F238E27FC236}">
                  <a16:creationId xmlns:a16="http://schemas.microsoft.com/office/drawing/2014/main" id="{E4A2ADCD-F5E7-7E2B-CF08-C0642EB2E5B8}"/>
                </a:ext>
              </a:extLst>
            </p:cNvPr>
            <p:cNvCxnSpPr>
              <a:cxnSpLocks/>
            </p:cNvCxnSpPr>
            <p:nvPr/>
          </p:nvCxnSpPr>
          <p:spPr>
            <a:xfrm>
              <a:off x="4090549" y="2452748"/>
              <a:ext cx="101600" cy="9550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43" name="Straight Arrow Connector 1042">
              <a:extLst>
                <a:ext uri="{FF2B5EF4-FFF2-40B4-BE49-F238E27FC236}">
                  <a16:creationId xmlns:a16="http://schemas.microsoft.com/office/drawing/2014/main" id="{61A6041A-61BD-B664-BE9D-E5DE3B974020}"/>
                </a:ext>
              </a:extLst>
            </p:cNvPr>
            <p:cNvCxnSpPr>
              <a:stCxn id="61" idx="2"/>
            </p:cNvCxnSpPr>
            <p:nvPr/>
          </p:nvCxnSpPr>
          <p:spPr>
            <a:xfrm flipH="1">
              <a:off x="4606759" y="2832963"/>
              <a:ext cx="515536" cy="665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8" name="Straight Arrow Connector 1067">
              <a:extLst>
                <a:ext uri="{FF2B5EF4-FFF2-40B4-BE49-F238E27FC236}">
                  <a16:creationId xmlns:a16="http://schemas.microsoft.com/office/drawing/2014/main" id="{27C71790-E793-CE90-BBA3-95401E1B2F8C}"/>
                </a:ext>
              </a:extLst>
            </p:cNvPr>
            <p:cNvCxnSpPr/>
            <p:nvPr/>
          </p:nvCxnSpPr>
          <p:spPr>
            <a:xfrm flipH="1" flipV="1">
              <a:off x="4654750" y="4389754"/>
              <a:ext cx="326167" cy="243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69" name="Picture 1068">
              <a:extLst>
                <a:ext uri="{FF2B5EF4-FFF2-40B4-BE49-F238E27FC236}">
                  <a16:creationId xmlns:a16="http://schemas.microsoft.com/office/drawing/2014/main" id="{3CE3DD05-3A53-5A95-7E11-E3C78CEF3349}"/>
                </a:ext>
              </a:extLst>
            </p:cNvPr>
            <p:cNvPicPr>
              <a:picLocks noChangeAspect="1"/>
            </p:cNvPicPr>
            <p:nvPr/>
          </p:nvPicPr>
          <p:blipFill>
            <a:blip r:embed="rId15"/>
            <a:stretch>
              <a:fillRect/>
            </a:stretch>
          </p:blipFill>
          <p:spPr>
            <a:xfrm flipH="1">
              <a:off x="5454242" y="3354010"/>
              <a:ext cx="811854" cy="811854"/>
            </a:xfrm>
            <a:prstGeom prst="rect">
              <a:avLst/>
            </a:prstGeom>
          </p:spPr>
        </p:pic>
        <p:cxnSp>
          <p:nvCxnSpPr>
            <p:cNvPr id="1074" name="Straight Arrow Connector 1073">
              <a:extLst>
                <a:ext uri="{FF2B5EF4-FFF2-40B4-BE49-F238E27FC236}">
                  <a16:creationId xmlns:a16="http://schemas.microsoft.com/office/drawing/2014/main" id="{9A03C72E-5BB2-AAF3-2CB6-BBED92906878}"/>
                </a:ext>
              </a:extLst>
            </p:cNvPr>
            <p:cNvCxnSpPr/>
            <p:nvPr/>
          </p:nvCxnSpPr>
          <p:spPr>
            <a:xfrm>
              <a:off x="4980917" y="3919604"/>
              <a:ext cx="4025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1079" name="Connector: Elbow 1078">
            <a:extLst>
              <a:ext uri="{FF2B5EF4-FFF2-40B4-BE49-F238E27FC236}">
                <a16:creationId xmlns:a16="http://schemas.microsoft.com/office/drawing/2014/main" id="{0329F2C9-E81A-BFD4-332E-C39FEB9F55D6}"/>
              </a:ext>
            </a:extLst>
          </p:cNvPr>
          <p:cNvCxnSpPr>
            <a:cxnSpLocks/>
          </p:cNvCxnSpPr>
          <p:nvPr/>
        </p:nvCxnSpPr>
        <p:spPr>
          <a:xfrm rot="16200000" flipH="1">
            <a:off x="6490645" y="1475386"/>
            <a:ext cx="711001" cy="3297701"/>
          </a:xfrm>
          <a:prstGeom prst="bentConnector3">
            <a:avLst>
              <a:gd name="adj1" fmla="val -32152"/>
            </a:avLst>
          </a:prstGeom>
          <a:ln w="158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85" name="Connector: Elbow 1084">
            <a:extLst>
              <a:ext uri="{FF2B5EF4-FFF2-40B4-BE49-F238E27FC236}">
                <a16:creationId xmlns:a16="http://schemas.microsoft.com/office/drawing/2014/main" id="{EB314ADC-B9A1-71A6-74C2-83C3CD78B95D}"/>
              </a:ext>
            </a:extLst>
          </p:cNvPr>
          <p:cNvCxnSpPr/>
          <p:nvPr/>
        </p:nvCxnSpPr>
        <p:spPr>
          <a:xfrm>
            <a:off x="7410450" y="3733763"/>
            <a:ext cx="628650" cy="143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87" name="Picture 1086">
            <a:extLst>
              <a:ext uri="{FF2B5EF4-FFF2-40B4-BE49-F238E27FC236}">
                <a16:creationId xmlns:a16="http://schemas.microsoft.com/office/drawing/2014/main" id="{2734E4CA-2A81-E56D-65E3-159C60033287}"/>
              </a:ext>
            </a:extLst>
          </p:cNvPr>
          <p:cNvPicPr>
            <a:picLocks noChangeAspect="1"/>
          </p:cNvPicPr>
          <p:nvPr/>
        </p:nvPicPr>
        <p:blipFill>
          <a:blip r:embed="rId16"/>
          <a:stretch>
            <a:fillRect/>
          </a:stretch>
        </p:blipFill>
        <p:spPr>
          <a:xfrm>
            <a:off x="6305031" y="1215691"/>
            <a:ext cx="1261455" cy="1076656"/>
          </a:xfrm>
          <a:prstGeom prst="rect">
            <a:avLst/>
          </a:prstGeom>
        </p:spPr>
      </p:pic>
      <p:cxnSp>
        <p:nvCxnSpPr>
          <p:cNvPr id="1091" name="Straight Arrow Connector 1090">
            <a:extLst>
              <a:ext uri="{FF2B5EF4-FFF2-40B4-BE49-F238E27FC236}">
                <a16:creationId xmlns:a16="http://schemas.microsoft.com/office/drawing/2014/main" id="{3C991FBB-1205-046E-CB9C-CB0443B8217C}"/>
              </a:ext>
            </a:extLst>
          </p:cNvPr>
          <p:cNvCxnSpPr/>
          <p:nvPr/>
        </p:nvCxnSpPr>
        <p:spPr>
          <a:xfrm>
            <a:off x="6981570" y="2253124"/>
            <a:ext cx="0" cy="4828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93" name="Picture 1092">
            <a:extLst>
              <a:ext uri="{FF2B5EF4-FFF2-40B4-BE49-F238E27FC236}">
                <a16:creationId xmlns:a16="http://schemas.microsoft.com/office/drawing/2014/main" id="{A3E35ACB-73B2-9C53-07A4-3E99EF03308B}"/>
              </a:ext>
            </a:extLst>
          </p:cNvPr>
          <p:cNvPicPr>
            <a:picLocks noChangeAspect="1"/>
          </p:cNvPicPr>
          <p:nvPr/>
        </p:nvPicPr>
        <p:blipFill>
          <a:blip r:embed="rId17"/>
          <a:stretch>
            <a:fillRect/>
          </a:stretch>
        </p:blipFill>
        <p:spPr>
          <a:xfrm>
            <a:off x="6451468" y="5164335"/>
            <a:ext cx="968579" cy="1026338"/>
          </a:xfrm>
          <a:prstGeom prst="rect">
            <a:avLst/>
          </a:prstGeom>
          <a:effectLst>
            <a:reflection stA="0" endPos="65000" dist="50800" dir="5400000" sy="-100000" algn="bl" rotWithShape="0"/>
          </a:effectLst>
        </p:spPr>
      </p:pic>
      <p:cxnSp>
        <p:nvCxnSpPr>
          <p:cNvPr id="1096" name="Straight Arrow Connector 1095">
            <a:extLst>
              <a:ext uri="{FF2B5EF4-FFF2-40B4-BE49-F238E27FC236}">
                <a16:creationId xmlns:a16="http://schemas.microsoft.com/office/drawing/2014/main" id="{1FE21E41-029C-7D39-5C7B-1F08DD5B5608}"/>
              </a:ext>
            </a:extLst>
          </p:cNvPr>
          <p:cNvCxnSpPr/>
          <p:nvPr/>
        </p:nvCxnSpPr>
        <p:spPr>
          <a:xfrm>
            <a:off x="6935758" y="4158074"/>
            <a:ext cx="0" cy="6909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8" name="Straight Arrow Connector 1097">
            <a:extLst>
              <a:ext uri="{FF2B5EF4-FFF2-40B4-BE49-F238E27FC236}">
                <a16:creationId xmlns:a16="http://schemas.microsoft.com/office/drawing/2014/main" id="{8C89A4C2-FA2E-5E64-9122-58A3442438E4}"/>
              </a:ext>
            </a:extLst>
          </p:cNvPr>
          <p:cNvCxnSpPr/>
          <p:nvPr/>
        </p:nvCxnSpPr>
        <p:spPr>
          <a:xfrm flipH="1">
            <a:off x="4392171" y="3688708"/>
            <a:ext cx="16584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00" name="Straight Arrow Connector 1099">
            <a:extLst>
              <a:ext uri="{FF2B5EF4-FFF2-40B4-BE49-F238E27FC236}">
                <a16:creationId xmlns:a16="http://schemas.microsoft.com/office/drawing/2014/main" id="{43B1C711-8062-48B7-982D-3932B151B2BC}"/>
              </a:ext>
            </a:extLst>
          </p:cNvPr>
          <p:cNvCxnSpPr/>
          <p:nvPr/>
        </p:nvCxnSpPr>
        <p:spPr>
          <a:xfrm>
            <a:off x="4463250" y="3803663"/>
            <a:ext cx="18417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02" name="Straight Arrow Connector 1101">
            <a:extLst>
              <a:ext uri="{FF2B5EF4-FFF2-40B4-BE49-F238E27FC236}">
                <a16:creationId xmlns:a16="http://schemas.microsoft.com/office/drawing/2014/main" id="{63000EC0-9B6D-6D00-7028-1AB7F1E6AEE3}"/>
              </a:ext>
            </a:extLst>
          </p:cNvPr>
          <p:cNvCxnSpPr/>
          <p:nvPr/>
        </p:nvCxnSpPr>
        <p:spPr>
          <a:xfrm flipV="1">
            <a:off x="7112000" y="4158074"/>
            <a:ext cx="0" cy="672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477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17D54C-B8AD-4694-B2B2-18237BE0891A}"/>
              </a:ext>
            </a:extLst>
          </p:cNvPr>
          <p:cNvSpPr txBox="1"/>
          <p:nvPr/>
        </p:nvSpPr>
        <p:spPr>
          <a:xfrm>
            <a:off x="323850" y="282322"/>
            <a:ext cx="8388048" cy="480131"/>
          </a:xfrm>
          <a:prstGeom prst="rect">
            <a:avLst/>
          </a:prstGeom>
          <a:noFill/>
        </p:spPr>
        <p:txBody>
          <a:bodyPr wrap="square">
            <a:spAutoFit/>
          </a:bodyPr>
          <a:lstStyle/>
          <a:p>
            <a:pPr marL="0" indent="0" defTabSz="914400">
              <a:lnSpc>
                <a:spcPct val="90000"/>
              </a:lnSpc>
              <a:spcBef>
                <a:spcPct val="0"/>
              </a:spcBef>
            </a:pPr>
            <a:r>
              <a:rPr lang="el-GR" sz="2800" b="1" dirty="0">
                <a:solidFill>
                  <a:srgbClr val="939598"/>
                </a:solidFill>
                <a:latin typeface="PF Highway Sans Pro" panose="02000500000000020004" pitchFamily="2" charset="0"/>
                <a:ea typeface="+mj-ea"/>
                <a:cs typeface="+mj-cs"/>
              </a:rPr>
              <a:t>Θέματα Εφαρμογής</a:t>
            </a:r>
          </a:p>
        </p:txBody>
      </p:sp>
      <p:sp>
        <p:nvSpPr>
          <p:cNvPr id="3" name="TextBox 2">
            <a:extLst>
              <a:ext uri="{FF2B5EF4-FFF2-40B4-BE49-F238E27FC236}">
                <a16:creationId xmlns:a16="http://schemas.microsoft.com/office/drawing/2014/main" id="{4B4D788C-4758-4901-B42A-79D332E2D42B}"/>
              </a:ext>
            </a:extLst>
          </p:cNvPr>
          <p:cNvSpPr txBox="1"/>
          <p:nvPr/>
        </p:nvSpPr>
        <p:spPr>
          <a:xfrm>
            <a:off x="323849" y="962686"/>
            <a:ext cx="8778039" cy="5365764"/>
          </a:xfrm>
          <a:prstGeom prst="rect">
            <a:avLst/>
          </a:prstGeom>
          <a:noFill/>
        </p:spPr>
        <p:txBody>
          <a:bodyPr wrap="square" rtlCol="0">
            <a:spAutoFit/>
          </a:bodyPr>
          <a:lstStyle/>
          <a:p>
            <a:pPr>
              <a:lnSpc>
                <a:spcPct val="120000"/>
              </a:lnSpc>
              <a:spcAft>
                <a:spcPts val="1800"/>
              </a:spcAft>
            </a:pPr>
            <a:r>
              <a:rPr lang="el-GR" sz="1400" dirty="0">
                <a:latin typeface="PF Highway Sans Pro" panose="02000500000000020004" pitchFamily="2" charset="0"/>
              </a:rPr>
              <a:t>1.</a:t>
            </a:r>
            <a:r>
              <a:rPr lang="el-GR" sz="1400" b="1" dirty="0">
                <a:latin typeface="PF Highway Sans Pro" panose="02000500000000020004" pitchFamily="2" charset="0"/>
              </a:rPr>
              <a:t>Εξασφάλιση Συμμετοχής των αποκεντρωμένων πόρων σε αγορές</a:t>
            </a:r>
          </a:p>
          <a:p>
            <a:pPr>
              <a:lnSpc>
                <a:spcPct val="120000"/>
              </a:lnSpc>
              <a:spcAft>
                <a:spcPts val="1800"/>
              </a:spcAft>
            </a:pPr>
            <a:r>
              <a:rPr lang="el-GR" sz="1400" dirty="0">
                <a:latin typeface="PF Highway Sans Pro" panose="02000500000000020004" pitchFamily="2" charset="0"/>
              </a:rPr>
              <a:t>Οι αποκεντρωμένοι πόροι θα πρέπει να μπορούν:</a:t>
            </a:r>
          </a:p>
          <a:p>
            <a:pPr marL="342900" indent="-342900">
              <a:lnSpc>
                <a:spcPct val="120000"/>
              </a:lnSpc>
              <a:spcAft>
                <a:spcPts val="1800"/>
              </a:spcAft>
              <a:buAutoNum type="arabicPeriod"/>
            </a:pPr>
            <a:r>
              <a:rPr lang="el-GR" sz="1400" dirty="0">
                <a:latin typeface="PF Highway Sans Pro" panose="02000500000000020004" pitchFamily="2" charset="0"/>
              </a:rPr>
              <a:t>Να συμμετέχουν χωρίς διακρίσεις στις αγορές ενέργειας, εξισορρόπησης, επικουρικών υπηρεσιών, ισχύος και οποίες άλλες λειτουργούν για πόρους που λειτουργούν σε κεντρικό επίπεδο. Είναι το σύστημά μας έτοιμο να υλοποιήσει αυτή την υποχρέωση?</a:t>
            </a:r>
          </a:p>
          <a:p>
            <a:pPr marL="342900" indent="-342900">
              <a:lnSpc>
                <a:spcPct val="120000"/>
              </a:lnSpc>
              <a:spcAft>
                <a:spcPts val="1800"/>
              </a:spcAft>
              <a:buAutoNum type="arabicPeriod"/>
            </a:pPr>
            <a:r>
              <a:rPr lang="el-GR" sz="1400" dirty="0">
                <a:latin typeface="PF Highway Sans Pro" panose="02000500000000020004" pitchFamily="2" charset="0"/>
              </a:rPr>
              <a:t>Μπορεί ο Διαχειριστής του Δικτύου να οργανώνει σε τοπικό επίπεδο (δικτύου Διανομής) την αγορά υπηρεσιών που μπορούν να προσφερθούν από τα </a:t>
            </a:r>
            <a:r>
              <a:rPr lang="en-US" sz="1400" dirty="0">
                <a:latin typeface="PF Highway Sans Pro" panose="02000500000000020004" pitchFamily="2" charset="0"/>
              </a:rPr>
              <a:t>DERs, </a:t>
            </a:r>
            <a:r>
              <a:rPr lang="el-GR" sz="1400" dirty="0">
                <a:latin typeface="PF Highway Sans Pro" panose="02000500000000020004" pitchFamily="2" charset="0"/>
              </a:rPr>
              <a:t>όπως διαχείριση συμφόρησης, εξισορρόπηση, διαχείριση απωλειών, υποκατάσταση επενδύσεων στο δίκτυο. Ο σχεδιασμός για αυτού του είδους τις λειτουργίες απαιτεί της αναθεώρηση των Κωδικών Διαχείρισης Δικτύου.</a:t>
            </a:r>
          </a:p>
          <a:p>
            <a:pPr marL="342900" indent="-342900">
              <a:lnSpc>
                <a:spcPct val="120000"/>
              </a:lnSpc>
              <a:spcAft>
                <a:spcPts val="1800"/>
              </a:spcAft>
              <a:buAutoNum type="arabicPeriod"/>
            </a:pPr>
            <a:r>
              <a:rPr lang="el-GR" sz="1400" dirty="0">
                <a:latin typeface="PF Highway Sans Pro" panose="02000500000000020004" pitchFamily="2" charset="0"/>
              </a:rPr>
              <a:t>Για αν εφαρμοστούν τα ως άνω απαιτείται η γρήγορη ενσωμάτωση έξυπνων μετρητών και συστημάτων σε επίπεδο δικτύου διανομής. Πρέπει να επιταχυνθεί η εγκατάστασή τους</a:t>
            </a:r>
          </a:p>
          <a:p>
            <a:pPr marL="342900" indent="-342900">
              <a:lnSpc>
                <a:spcPct val="120000"/>
              </a:lnSpc>
              <a:spcAft>
                <a:spcPts val="1800"/>
              </a:spcAft>
              <a:buAutoNum type="arabicPeriod"/>
            </a:pPr>
            <a:r>
              <a:rPr lang="el-GR" sz="1400" dirty="0">
                <a:latin typeface="PF Highway Sans Pro" panose="02000500000000020004" pitchFamily="2" charset="0"/>
              </a:rPr>
              <a:t>Η ανάγκη λογισμικού για τη διαχείριση και την εξασφαλίσει της αποτελεσματικής πρόσβασης στις πληροφορίες από τους συμμετέχοντες. Η αξιοπιστία των πληροφορίων είναι σημαντική, λαμβάνοντας υπόψη ότι σημαντικό μέρος των συναλλαγών που θα γίνονται στις διάφορές κατευθύνσεις θα γίνονται </a:t>
            </a:r>
            <a:r>
              <a:rPr lang="el-GR" sz="1400" b="1" dirty="0">
                <a:latin typeface="PF Highway Sans Pro" panose="02000500000000020004" pitchFamily="2" charset="0"/>
              </a:rPr>
              <a:t>αυτόματα</a:t>
            </a:r>
            <a:r>
              <a:rPr lang="el-GR" sz="1400" dirty="0">
                <a:latin typeface="PF Highway Sans Pro" panose="02000500000000020004" pitchFamily="2" charset="0"/>
              </a:rPr>
              <a:t>, βασιζόμενοι σε αλγόριθμους βελτιστοποίησης, οι οποίοι όμως ως πληροφορία εισόδου θα χρησιμοποιούν πληροφορίες δικτύου, όπου θα παρέχονται από τον διαχειριστή. </a:t>
            </a:r>
          </a:p>
        </p:txBody>
      </p:sp>
      <p:sp>
        <p:nvSpPr>
          <p:cNvPr id="4" name="Slide Number Placeholder 1">
            <a:extLst>
              <a:ext uri="{FF2B5EF4-FFF2-40B4-BE49-F238E27FC236}">
                <a16:creationId xmlns:a16="http://schemas.microsoft.com/office/drawing/2014/main" id="{8EC7F867-6266-C63D-F2B5-B7F932D64142}"/>
              </a:ext>
            </a:extLst>
          </p:cNvPr>
          <p:cNvSpPr>
            <a:spLocks noGrp="1"/>
          </p:cNvSpPr>
          <p:nvPr>
            <p:ph type="sldNum" sz="quarter" idx="4"/>
          </p:nvPr>
        </p:nvSpPr>
        <p:spPr>
          <a:xfrm>
            <a:off x="3543300" y="6640830"/>
            <a:ext cx="2057400" cy="180000"/>
          </a:xfrm>
        </p:spPr>
        <p:txBody>
          <a:bodyPr/>
          <a:lstStyle/>
          <a:p>
            <a:fld id="{9E5EE5E0-8EFF-4180-921D-FC5F49A504A0}" type="slidenum">
              <a:rPr lang="en-GB" smtClean="0"/>
              <a:pPr/>
              <a:t>6</a:t>
            </a:fld>
            <a:endParaRPr lang="en-GB" dirty="0"/>
          </a:p>
        </p:txBody>
      </p:sp>
    </p:spTree>
    <p:extLst>
      <p:ext uri="{BB962C8B-B14F-4D97-AF65-F5344CB8AC3E}">
        <p14:creationId xmlns:p14="http://schemas.microsoft.com/office/powerpoint/2010/main" val="3304036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20F25-2437-4B42-A4A7-9F964DED716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FF0BF6A-0365-CD07-6E30-C3363828C290}"/>
              </a:ext>
            </a:extLst>
          </p:cNvPr>
          <p:cNvSpPr txBox="1"/>
          <p:nvPr/>
        </p:nvSpPr>
        <p:spPr>
          <a:xfrm>
            <a:off x="323850" y="282322"/>
            <a:ext cx="8388048" cy="480131"/>
          </a:xfrm>
          <a:prstGeom prst="rect">
            <a:avLst/>
          </a:prstGeom>
          <a:noFill/>
        </p:spPr>
        <p:txBody>
          <a:bodyPr wrap="square">
            <a:spAutoFit/>
          </a:bodyPr>
          <a:lstStyle/>
          <a:p>
            <a:pPr marL="0" indent="0" defTabSz="914400">
              <a:lnSpc>
                <a:spcPct val="90000"/>
              </a:lnSpc>
              <a:spcBef>
                <a:spcPct val="0"/>
              </a:spcBef>
            </a:pPr>
            <a:r>
              <a:rPr lang="en-US" sz="2800" b="1" dirty="0">
                <a:solidFill>
                  <a:srgbClr val="939598"/>
                </a:solidFill>
                <a:latin typeface="PF Highway Sans Pro" panose="02000500000000020004" pitchFamily="2" charset="0"/>
                <a:ea typeface="+mj-ea"/>
                <a:cs typeface="+mj-cs"/>
              </a:rPr>
              <a:t>Algos, Ai, Blockchain </a:t>
            </a:r>
            <a:r>
              <a:rPr lang="el-GR" sz="2800" b="1" dirty="0">
                <a:solidFill>
                  <a:srgbClr val="939598"/>
                </a:solidFill>
                <a:latin typeface="PF Highway Sans Pro" panose="02000500000000020004" pitchFamily="2" charset="0"/>
                <a:ea typeface="+mj-ea"/>
                <a:cs typeface="+mj-cs"/>
              </a:rPr>
              <a:t>και άλλα καινά δαιμόνια</a:t>
            </a:r>
            <a:r>
              <a:rPr lang="en-US" sz="2800" b="1" dirty="0">
                <a:solidFill>
                  <a:srgbClr val="939598"/>
                </a:solidFill>
                <a:latin typeface="PF Highway Sans Pro" panose="02000500000000020004" pitchFamily="2" charset="0"/>
                <a:ea typeface="+mj-ea"/>
                <a:cs typeface="+mj-cs"/>
              </a:rPr>
              <a:t> </a:t>
            </a:r>
            <a:endParaRPr lang="el-GR" sz="2800" b="1" dirty="0">
              <a:solidFill>
                <a:srgbClr val="939598"/>
              </a:solidFill>
              <a:latin typeface="PF Highway Sans Pro" panose="02000500000000020004" pitchFamily="2" charset="0"/>
              <a:ea typeface="+mj-ea"/>
              <a:cs typeface="+mj-cs"/>
            </a:endParaRPr>
          </a:p>
        </p:txBody>
      </p:sp>
      <p:sp>
        <p:nvSpPr>
          <p:cNvPr id="4" name="Slide Number Placeholder 1">
            <a:extLst>
              <a:ext uri="{FF2B5EF4-FFF2-40B4-BE49-F238E27FC236}">
                <a16:creationId xmlns:a16="http://schemas.microsoft.com/office/drawing/2014/main" id="{129AC78A-844A-A345-6C0E-33FEFA59A929}"/>
              </a:ext>
            </a:extLst>
          </p:cNvPr>
          <p:cNvSpPr>
            <a:spLocks noGrp="1"/>
          </p:cNvSpPr>
          <p:nvPr>
            <p:ph type="sldNum" sz="quarter" idx="4"/>
          </p:nvPr>
        </p:nvSpPr>
        <p:spPr>
          <a:xfrm>
            <a:off x="3543300" y="6640830"/>
            <a:ext cx="2057400" cy="180000"/>
          </a:xfrm>
        </p:spPr>
        <p:txBody>
          <a:bodyPr/>
          <a:lstStyle/>
          <a:p>
            <a:fld id="{9E5EE5E0-8EFF-4180-921D-FC5F49A504A0}" type="slidenum">
              <a:rPr lang="en-GB" smtClean="0"/>
              <a:pPr/>
              <a:t>7</a:t>
            </a:fld>
            <a:endParaRPr lang="en-GB" dirty="0"/>
          </a:p>
        </p:txBody>
      </p:sp>
      <p:graphicFrame>
        <p:nvGraphicFramePr>
          <p:cNvPr id="5" name="Diagram 4">
            <a:extLst>
              <a:ext uri="{FF2B5EF4-FFF2-40B4-BE49-F238E27FC236}">
                <a16:creationId xmlns:a16="http://schemas.microsoft.com/office/drawing/2014/main" id="{8CEB39C4-AFFE-8FD4-1A43-1CDD59A0CE10}"/>
              </a:ext>
            </a:extLst>
          </p:cNvPr>
          <p:cNvGraphicFramePr/>
          <p:nvPr>
            <p:extLst>
              <p:ext uri="{D42A27DB-BD31-4B8C-83A1-F6EECF244321}">
                <p14:modId xmlns:p14="http://schemas.microsoft.com/office/powerpoint/2010/main" val="57913349"/>
              </p:ext>
            </p:extLst>
          </p:nvPr>
        </p:nvGraphicFramePr>
        <p:xfrm>
          <a:off x="1469874" y="17462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F1393BCF-4623-2CE2-DF2F-2634CA8C4557}"/>
              </a:ext>
            </a:extLst>
          </p:cNvPr>
          <p:cNvSpPr txBox="1"/>
          <p:nvPr/>
        </p:nvSpPr>
        <p:spPr>
          <a:xfrm rot="16200000">
            <a:off x="865187" y="3393429"/>
            <a:ext cx="2073275" cy="461665"/>
          </a:xfrm>
          <a:prstGeom prst="rect">
            <a:avLst/>
          </a:prstGeom>
          <a:noFill/>
        </p:spPr>
        <p:txBody>
          <a:bodyPr wrap="square" rtlCol="0">
            <a:spAutoFit/>
          </a:bodyPr>
          <a:lstStyle/>
          <a:p>
            <a:r>
              <a:rPr lang="en-US" sz="2400" dirty="0">
                <a:ln w="0"/>
                <a:solidFill>
                  <a:schemeClr val="accent1"/>
                </a:solidFill>
                <a:effectLst>
                  <a:outerShdw blurRad="38100" dist="25400" dir="5400000" algn="ctr" rotWithShape="0">
                    <a:srgbClr val="6E747A">
                      <a:alpha val="43000"/>
                    </a:srgbClr>
                  </a:outerShdw>
                </a:effectLst>
              </a:rPr>
              <a:t>Data exchange </a:t>
            </a:r>
          </a:p>
        </p:txBody>
      </p:sp>
      <p:sp>
        <p:nvSpPr>
          <p:cNvPr id="7" name="TextBox 6">
            <a:extLst>
              <a:ext uri="{FF2B5EF4-FFF2-40B4-BE49-F238E27FC236}">
                <a16:creationId xmlns:a16="http://schemas.microsoft.com/office/drawing/2014/main" id="{3AEE91A8-28DE-3C84-CCFC-F1E573F3ED91}"/>
              </a:ext>
            </a:extLst>
          </p:cNvPr>
          <p:cNvSpPr txBox="1"/>
          <p:nvPr/>
        </p:nvSpPr>
        <p:spPr>
          <a:xfrm rot="5400000">
            <a:off x="6099174" y="3534719"/>
            <a:ext cx="2146302" cy="46166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2400" b="1" dirty="0">
                <a:ln/>
                <a:solidFill>
                  <a:schemeClr val="accent4"/>
                </a:solidFill>
              </a:rPr>
              <a:t>Cybersecurity</a:t>
            </a:r>
          </a:p>
        </p:txBody>
      </p:sp>
    </p:spTree>
    <p:extLst>
      <p:ext uri="{BB962C8B-B14F-4D97-AF65-F5344CB8AC3E}">
        <p14:creationId xmlns:p14="http://schemas.microsoft.com/office/powerpoint/2010/main" val="1485458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17D54C-B8AD-4694-B2B2-18237BE0891A}"/>
              </a:ext>
            </a:extLst>
          </p:cNvPr>
          <p:cNvSpPr txBox="1"/>
          <p:nvPr/>
        </p:nvSpPr>
        <p:spPr>
          <a:xfrm>
            <a:off x="142875" y="282322"/>
            <a:ext cx="8857690" cy="480131"/>
          </a:xfrm>
          <a:prstGeom prst="rect">
            <a:avLst/>
          </a:prstGeom>
          <a:noFill/>
        </p:spPr>
        <p:txBody>
          <a:bodyPr wrap="square">
            <a:spAutoFit/>
          </a:bodyPr>
          <a:lstStyle/>
          <a:p>
            <a:pPr defTabSz="914400">
              <a:lnSpc>
                <a:spcPct val="90000"/>
              </a:lnSpc>
              <a:spcBef>
                <a:spcPct val="0"/>
              </a:spcBef>
              <a:spcAft>
                <a:spcPts val="300"/>
              </a:spcAft>
            </a:pPr>
            <a:r>
              <a:rPr lang="el-GR" sz="2800" b="1" dirty="0">
                <a:solidFill>
                  <a:srgbClr val="939598"/>
                </a:solidFill>
                <a:latin typeface="PF Highway Sans Pro" panose="02000500000000020004" pitchFamily="2" charset="0"/>
                <a:ea typeface="+mj-ea"/>
                <a:cs typeface="+mj-cs"/>
              </a:rPr>
              <a:t>Ευχαριστώ πολύ</a:t>
            </a:r>
            <a:endParaRPr lang="en-US" sz="2800" b="1" dirty="0">
              <a:solidFill>
                <a:srgbClr val="939598"/>
              </a:solidFill>
              <a:latin typeface="PF Highway Sans Pro" panose="02000500000000020004" pitchFamily="2" charset="0"/>
              <a:ea typeface="+mj-ea"/>
              <a:cs typeface="+mj-cs"/>
            </a:endParaRPr>
          </a:p>
        </p:txBody>
      </p:sp>
      <p:sp>
        <p:nvSpPr>
          <p:cNvPr id="4" name="Slide Number Placeholder 1">
            <a:extLst>
              <a:ext uri="{FF2B5EF4-FFF2-40B4-BE49-F238E27FC236}">
                <a16:creationId xmlns:a16="http://schemas.microsoft.com/office/drawing/2014/main" id="{4BD8D909-CE1C-C330-8085-301DE7408F1A}"/>
              </a:ext>
            </a:extLst>
          </p:cNvPr>
          <p:cNvSpPr>
            <a:spLocks noGrp="1"/>
          </p:cNvSpPr>
          <p:nvPr>
            <p:ph type="sldNum" sz="quarter" idx="4"/>
          </p:nvPr>
        </p:nvSpPr>
        <p:spPr>
          <a:xfrm>
            <a:off x="3543300" y="6640830"/>
            <a:ext cx="2057400" cy="180000"/>
          </a:xfrm>
        </p:spPr>
        <p:txBody>
          <a:bodyPr/>
          <a:lstStyle/>
          <a:p>
            <a:fld id="{9E5EE5E0-8EFF-4180-921D-FC5F49A504A0}" type="slidenum">
              <a:rPr lang="en-GB" smtClean="0"/>
              <a:pPr/>
              <a:t>8</a:t>
            </a:fld>
            <a:endParaRPr lang="en-GB" dirty="0"/>
          </a:p>
        </p:txBody>
      </p:sp>
      <p:sp>
        <p:nvSpPr>
          <p:cNvPr id="5" name="TextBox 4">
            <a:extLst>
              <a:ext uri="{FF2B5EF4-FFF2-40B4-BE49-F238E27FC236}">
                <a16:creationId xmlns:a16="http://schemas.microsoft.com/office/drawing/2014/main" id="{5B9332CE-E62B-0884-7AE3-5CC6BCBA5C54}"/>
              </a:ext>
            </a:extLst>
          </p:cNvPr>
          <p:cNvSpPr txBox="1"/>
          <p:nvPr/>
        </p:nvSpPr>
        <p:spPr>
          <a:xfrm>
            <a:off x="414068" y="1091828"/>
            <a:ext cx="8315304" cy="1015663"/>
          </a:xfrm>
          <a:prstGeom prst="rect">
            <a:avLst/>
          </a:prstGeom>
          <a:noFill/>
        </p:spPr>
        <p:txBody>
          <a:bodyPr wrap="square" rtlCol="0">
            <a:spAutoFit/>
          </a:bodyPr>
          <a:lstStyle>
            <a:defPPr>
              <a:defRPr lang="en-US"/>
            </a:defPPr>
            <a:lvl1pPr marL="457200" indent="-457200">
              <a:spcAft>
                <a:spcPts val="600"/>
              </a:spcAft>
              <a:buFont typeface="+mj-lt"/>
              <a:buAutoNum type="arabicPeriod"/>
              <a:defRPr sz="2000" b="1">
                <a:solidFill>
                  <a:schemeClr val="accent1"/>
                </a:solidFill>
                <a:latin typeface="PF Highway Sans Pro" panose="02000500000000020004" pitchFamily="2" charset="0"/>
              </a:defRPr>
            </a:lvl1pPr>
            <a:lvl2pPr marL="914400" lvl="1" indent="-457200">
              <a:spcAft>
                <a:spcPts val="600"/>
              </a:spcAft>
              <a:buFont typeface="+mj-lt"/>
              <a:buAutoNum type="romanLcPeriod"/>
              <a:defRPr sz="2000" b="1">
                <a:latin typeface="PF Highway Sans Pro" panose="02000500000000020004" pitchFamily="2" charset="0"/>
              </a:defRPr>
            </a:lvl2pPr>
          </a:lstStyle>
          <a:p>
            <a:pPr marL="0" indent="0">
              <a:buNone/>
            </a:pPr>
            <a:r>
              <a:rPr lang="en-US" sz="1800" dirty="0"/>
              <a:t>Miltos Aslanoglou</a:t>
            </a:r>
            <a:endParaRPr lang="el-GR" sz="1800" dirty="0"/>
          </a:p>
          <a:p>
            <a:pPr marL="0" indent="0">
              <a:buNone/>
            </a:pPr>
            <a:r>
              <a:rPr lang="en-US" sz="1200" dirty="0"/>
              <a:t>Hellenic Association of Energy Suppliers </a:t>
            </a:r>
          </a:p>
          <a:p>
            <a:pPr lvl="1"/>
            <a:endParaRPr lang="el-GR" sz="1800" b="0" dirty="0"/>
          </a:p>
        </p:txBody>
      </p:sp>
    </p:spTree>
    <p:extLst>
      <p:ext uri="{BB962C8B-B14F-4D97-AF65-F5344CB8AC3E}">
        <p14:creationId xmlns:p14="http://schemas.microsoft.com/office/powerpoint/2010/main" val="17613431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BDEBD3DAC1189409A532BFF0EFB8154" ma:contentTypeVersion="13" ma:contentTypeDescription="Create a new document." ma:contentTypeScope="" ma:versionID="d0935064d852734d78c77d823b3b8f8f">
  <xsd:schema xmlns:xsd="http://www.w3.org/2001/XMLSchema" xmlns:xs="http://www.w3.org/2001/XMLSchema" xmlns:p="http://schemas.microsoft.com/office/2006/metadata/properties" xmlns:ns3="a5466586-c06c-4c02-9481-01360fb3fe11" xmlns:ns4="b04e6d1c-1247-4489-a638-913622418c78" targetNamespace="http://schemas.microsoft.com/office/2006/metadata/properties" ma:root="true" ma:fieldsID="40024351c0cd6290d77715b972c10f6f" ns3:_="" ns4:_="">
    <xsd:import namespace="a5466586-c06c-4c02-9481-01360fb3fe11"/>
    <xsd:import namespace="b04e6d1c-1247-4489-a638-913622418c7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466586-c06c-4c02-9481-01360fb3fe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4e6d1c-1247-4489-a638-913622418c7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E1DF9E-49E8-4F0A-AE46-891779C713DC}">
  <ds:schemaRefs>
    <ds:schemaRef ds:uri="http://purl.org/dc/dcmitype/"/>
    <ds:schemaRef ds:uri="http://schemas.microsoft.com/office/2006/documentManagement/types"/>
    <ds:schemaRef ds:uri="b04e6d1c-1247-4489-a638-913622418c78"/>
    <ds:schemaRef ds:uri="http://purl.org/dc/terms/"/>
    <ds:schemaRef ds:uri="http://purl.org/dc/elements/1.1/"/>
    <ds:schemaRef ds:uri="a5466586-c06c-4c02-9481-01360fb3fe11"/>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2657E4A7-D4F2-489F-8FF2-5AD28EE4DE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466586-c06c-4c02-9481-01360fb3fe11"/>
    <ds:schemaRef ds:uri="b04e6d1c-1247-4489-a638-913622418c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D8ACAF-6244-4C0D-AD39-046AEDE3EC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12633</TotalTime>
  <Words>662</Words>
  <Application>Microsoft Office PowerPoint</Application>
  <PresentationFormat>On-screen Show (4:3)</PresentationFormat>
  <Paragraphs>121</Paragraphs>
  <Slides>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vt:i4>
      </vt:variant>
    </vt:vector>
  </HeadingPairs>
  <TitlesOfParts>
    <vt:vector size="19" baseType="lpstr">
      <vt:lpstr>Aptos</vt:lpstr>
      <vt:lpstr>Arial</vt:lpstr>
      <vt:lpstr>Calibri</vt:lpstr>
      <vt:lpstr>Calibri Light</vt:lpstr>
      <vt:lpstr>Century Gothic</vt:lpstr>
      <vt:lpstr>mark pro</vt:lpstr>
      <vt:lpstr>PF Highway Sans Pro</vt:lpstr>
      <vt:lpstr>Roboto</vt:lpstr>
      <vt:lpstr>Segoe UI</vt:lpstr>
      <vt:lpstr>Wingdings</vt:lpstr>
      <vt:lpstr>Office Theme</vt:lpstr>
      <vt:lpstr>Αθήνα, 28 Μαρτίου 2025</vt:lpstr>
      <vt:lpstr>PowerPoint Presentation</vt:lpstr>
      <vt:lpstr>Μετάβαση από το Παραδοσιακό στο ψηφιοποιημένο σύστημα 1</vt:lpstr>
      <vt:lpstr>Μετάβαση Από το Παραδοσιακό στο ψηφιοποιημένο σύστημα 2</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 για Επικοινωνία ΕΣΠΕΝ</dc:title>
  <dc:creator>Costas Papamichail</dc:creator>
  <cp:lastModifiedBy>Miltos Aslanoglou</cp:lastModifiedBy>
  <cp:revision>1119</cp:revision>
  <cp:lastPrinted>2023-09-18T12:28:35Z</cp:lastPrinted>
  <dcterms:created xsi:type="dcterms:W3CDTF">2021-05-24T13:12:19Z</dcterms:created>
  <dcterms:modified xsi:type="dcterms:W3CDTF">2025-03-28T06:15:12Z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0x0101005BDEBD3DAC1189409A532BFF0EFB8154</vt:lpwstr>
  </property>
</Properties>
</file>