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7" r:id="rId2"/>
    <p:sldId id="753" r:id="rId3"/>
    <p:sldId id="758" r:id="rId4"/>
    <p:sldId id="757" r:id="rId5"/>
    <p:sldId id="2146847119" r:id="rId6"/>
    <p:sldId id="2146847120" r:id="rId7"/>
    <p:sldId id="1590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Μεσαίο στυλ 3 - Έμφαση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C38D-12C7-4BB2-B99B-1A4AE27D916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630A-660E-41B7-9622-BE8F6E0C98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80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512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75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_1_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0"/>
            <a:ext cx="66675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889" y="5268286"/>
            <a:ext cx="3113626" cy="1598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071" y="6157519"/>
            <a:ext cx="1452776" cy="65981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21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PAGE_2_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0"/>
            <a:ext cx="66675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128" y="5959329"/>
            <a:ext cx="1492884" cy="67803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1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7F754C-B806-DE43-8288-D98A5EDF40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5" y="-1"/>
            <a:ext cx="12202058" cy="6863658"/>
          </a:xfrm>
          <a:prstGeom prst="rect">
            <a:avLst/>
          </a:prstGeom>
        </p:spPr>
      </p:pic>
      <p:sp>
        <p:nvSpPr>
          <p:cNvPr id="3" name="Circle"/>
          <p:cNvSpPr/>
          <p:nvPr/>
        </p:nvSpPr>
        <p:spPr>
          <a:xfrm>
            <a:off x="837870" y="456870"/>
            <a:ext cx="4547261" cy="4547261"/>
          </a:xfrm>
          <a:prstGeom prst="ellipse">
            <a:avLst/>
          </a:prstGeom>
          <a:solidFill>
            <a:srgbClr val="4A9CD5">
              <a:alpha val="80024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Triangle"/>
          <p:cNvSpPr/>
          <p:nvPr/>
        </p:nvSpPr>
        <p:spPr>
          <a:xfrm>
            <a:off x="6932495" y="4419846"/>
            <a:ext cx="5266438" cy="244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743" y="5739781"/>
            <a:ext cx="1932178" cy="87754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0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C54655-100B-3B6A-6500-19D9D93907E6}"/>
              </a:ext>
            </a:extLst>
          </p:cNvPr>
          <p:cNvSpPr txBox="1"/>
          <p:nvPr/>
        </p:nvSpPr>
        <p:spPr>
          <a:xfrm>
            <a:off x="763068" y="1984468"/>
            <a:ext cx="9858749" cy="16866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600"/>
              </a:spcBef>
            </a:pPr>
            <a:r>
              <a:rPr lang="en-US" sz="2800" b="1" i="1" kern="0" dirty="0">
                <a:solidFill>
                  <a:srgbClr val="F8F6F0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Helvetica Neue"/>
              </a:rPr>
              <a:t>Power &amp; Gas Forum  2025</a:t>
            </a:r>
            <a:endParaRPr lang="el-GR" sz="2800" b="1" i="1" kern="0" dirty="0">
              <a:solidFill>
                <a:srgbClr val="F8F6F0"/>
              </a:solidFill>
              <a:latin typeface="Roboto Black" panose="02000000000000000000" pitchFamily="2" charset="0"/>
              <a:ea typeface="Roboto Black" panose="02000000000000000000" pitchFamily="2" charset="0"/>
              <a:sym typeface="Helvetica Neue"/>
            </a:endParaRPr>
          </a:p>
          <a:p>
            <a:pPr defTabSz="1219169" hangingPunct="0">
              <a:lnSpc>
                <a:spcPct val="90000"/>
              </a:lnSpc>
              <a:spcBef>
                <a:spcPts val="600"/>
              </a:spcBef>
            </a:pPr>
            <a:endParaRPr lang="el-GR" sz="2800" b="1" i="1" kern="0" dirty="0">
              <a:solidFill>
                <a:srgbClr val="F8F6F0"/>
              </a:solidFill>
              <a:latin typeface="Roboto Black" panose="02000000000000000000" pitchFamily="2" charset="0"/>
              <a:ea typeface="Roboto Black" panose="02000000000000000000" pitchFamily="2" charset="0"/>
              <a:sym typeface="Helvetica Neue"/>
            </a:endParaRPr>
          </a:p>
          <a:p>
            <a:pPr defTabSz="1219169" hangingPunct="0">
              <a:lnSpc>
                <a:spcPct val="90000"/>
              </a:lnSpc>
              <a:spcBef>
                <a:spcPts val="600"/>
              </a:spcBef>
            </a:pPr>
            <a:r>
              <a:rPr lang="el-GR" sz="2400" b="1" i="1" kern="0" dirty="0">
                <a:solidFill>
                  <a:srgbClr val="F8F6F0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Helvetica Neue"/>
              </a:rPr>
              <a:t>Μακροχρόνια φυσικά δικαιώματα μεταφοράς ηλεκτρικής ενέργειας μέσω διεθνών διασυνδετικών γραμμών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3B4DF-4496-7EEA-54B4-E11CCF5D13C6}"/>
              </a:ext>
            </a:extLst>
          </p:cNvPr>
          <p:cNvSpPr txBox="1"/>
          <p:nvPr/>
        </p:nvSpPr>
        <p:spPr>
          <a:xfrm>
            <a:off x="369999" y="6099647"/>
            <a:ext cx="7323891" cy="397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>
              <a:spcBef>
                <a:spcPts val="300"/>
              </a:spcBef>
            </a:pPr>
            <a:r>
              <a:rPr lang="el-GR" sz="2000" b="1" i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Δ. Μίχος, ΓΔ Λειτουργίας Υποδομών &amp; Αγοράς, ΑΔΜΗΕ</a:t>
            </a:r>
          </a:p>
        </p:txBody>
      </p:sp>
    </p:spTree>
    <p:extLst>
      <p:ext uri="{BB962C8B-B14F-4D97-AF65-F5344CB8AC3E}">
        <p14:creationId xmlns:p14="http://schemas.microsoft.com/office/powerpoint/2010/main" val="377710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F66B2D1-8ED0-1C48-A683-B3F26937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0"/>
            <a:ext cx="66675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7163518F-F9CA-284F-86A1-92B943CE7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089" y="5046469"/>
            <a:ext cx="3924300" cy="181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DF74401-7850-2844-811D-4AF460FAD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3455" y="5959329"/>
            <a:ext cx="1159702" cy="6780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4A2FCB2C-633D-4F0A-A295-089455C5E537}"/>
              </a:ext>
            </a:extLst>
          </p:cNvPr>
          <p:cNvSpPr/>
          <p:nvPr/>
        </p:nvSpPr>
        <p:spPr>
          <a:xfrm>
            <a:off x="905769" y="139868"/>
            <a:ext cx="7366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4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D5D84F8E-8A63-4F3D-A86F-EEA35D807411}"/>
              </a:ext>
            </a:extLst>
          </p:cNvPr>
          <p:cNvSpPr txBox="1"/>
          <p:nvPr/>
        </p:nvSpPr>
        <p:spPr>
          <a:xfrm>
            <a:off x="905769" y="283276"/>
            <a:ext cx="10940877" cy="519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3800" b="1" dirty="0">
                <a:ln>
                  <a:solidFill>
                    <a:schemeClr val="bg1"/>
                  </a:solidFill>
                </a:ln>
                <a:solidFill>
                  <a:srgbClr val="005DA9"/>
                </a:solidFill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Indicative NTC map</a:t>
            </a:r>
          </a:p>
        </p:txBody>
      </p:sp>
      <p:sp>
        <p:nvSpPr>
          <p:cNvPr id="17" name="Θέση αριθμού διαφάνειας 1">
            <a:extLst>
              <a:ext uri="{FF2B5EF4-FFF2-40B4-BE49-F238E27FC236}">
                <a16:creationId xmlns:a16="http://schemas.microsoft.com/office/drawing/2014/main" id="{D1EE25C4-FDB4-06C9-3DF9-C0FAE2F897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4957" y="122480"/>
            <a:ext cx="230832" cy="379591"/>
          </a:xfrm>
        </p:spPr>
        <p:txBody>
          <a:bodyPr/>
          <a:lstStyle/>
          <a:p>
            <a:fld id="{86CB4B4D-7CA3-9044-876B-883B54F8677D}" type="slidenum">
              <a:rPr lang="el-GR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</a:t>
            </a:fld>
            <a:endParaRPr lang="el-GR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E751FAF6-CA38-B054-CA44-169DDD9B239E}"/>
              </a:ext>
            </a:extLst>
          </p:cNvPr>
          <p:cNvSpPr txBox="1"/>
          <p:nvPr/>
        </p:nvSpPr>
        <p:spPr>
          <a:xfrm>
            <a:off x="7835996" y="963188"/>
            <a:ext cx="3805598" cy="312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/>
          <a:p>
            <a:pPr defTabSz="1219169" hangingPunct="0"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600" kern="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Total indicative Net Transfer Capacity </a:t>
            </a:r>
          </a:p>
          <a:p>
            <a:pPr marL="285750" indent="-285750" defTabSz="1219169" hangingPunct="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600" kern="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imports: ~2.7GW</a:t>
            </a:r>
          </a:p>
          <a:p>
            <a:pPr marL="285750" indent="-285750" defTabSz="1219169" hangingPunct="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600" kern="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exports: ~2.8GW</a:t>
            </a:r>
          </a:p>
          <a:p>
            <a:pPr marL="285750" indent="-285750" defTabSz="1219169" hangingPunct="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1600" kern="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285750" indent="-285750" defTabSz="1219169" hangingPunct="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1600" kern="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defTabSz="1219169" hangingPunct="0"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1600" kern="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defTabSz="1219169" hangingPunct="0"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1600" kern="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defTabSz="1219169" hangingPunct="0"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1600" kern="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defTabSz="1219169" hangingPunct="0"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600" kern="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* NTC values vary over time – values are indicative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2DDCA-5217-7597-5D20-3A2E7E7D9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31" y="742549"/>
            <a:ext cx="7182363" cy="557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8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F66B2D1-8ED0-1C48-A683-B3F26937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0"/>
            <a:ext cx="66675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7163518F-F9CA-284F-86A1-92B943CE7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089" y="5046469"/>
            <a:ext cx="3924300" cy="181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DF74401-7850-2844-811D-4AF460FAD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3455" y="5959329"/>
            <a:ext cx="1159702" cy="6780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4A2FCB2C-633D-4F0A-A295-089455C5E537}"/>
              </a:ext>
            </a:extLst>
          </p:cNvPr>
          <p:cNvSpPr/>
          <p:nvPr/>
        </p:nvSpPr>
        <p:spPr>
          <a:xfrm>
            <a:off x="916715" y="122479"/>
            <a:ext cx="7366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4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D5D84F8E-8A63-4F3D-A86F-EEA35D807411}"/>
              </a:ext>
            </a:extLst>
          </p:cNvPr>
          <p:cNvSpPr txBox="1"/>
          <p:nvPr/>
        </p:nvSpPr>
        <p:spPr>
          <a:xfrm>
            <a:off x="808379" y="255826"/>
            <a:ext cx="10940877" cy="523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3800" dirty="0">
                <a:ln>
                  <a:solidFill>
                    <a:schemeClr val="bg1"/>
                  </a:solidFill>
                </a:ln>
                <a:solidFill>
                  <a:srgbClr val="005DA9"/>
                </a:solidFill>
                <a:latin typeface="Roboto Black"/>
                <a:ea typeface="Roboto Black"/>
              </a:rPr>
              <a:t>JAO Auction Office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7F50C9-E559-ED47-8DEB-F29D2BC4963B}"/>
              </a:ext>
            </a:extLst>
          </p:cNvPr>
          <p:cNvSpPr/>
          <p:nvPr/>
        </p:nvSpPr>
        <p:spPr>
          <a:xfrm rot="16200000">
            <a:off x="-3110400" y="3042020"/>
            <a:ext cx="6858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Electricity trade status through Interconnections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7" name="Θέση αριθμού διαφάνειας 1">
            <a:extLst>
              <a:ext uri="{FF2B5EF4-FFF2-40B4-BE49-F238E27FC236}">
                <a16:creationId xmlns:a16="http://schemas.microsoft.com/office/drawing/2014/main" id="{D1EE25C4-FDB4-06C9-3DF9-C0FAE2F897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4957" y="122480"/>
            <a:ext cx="230832" cy="379591"/>
          </a:xfrm>
        </p:spPr>
        <p:txBody>
          <a:bodyPr/>
          <a:lstStyle/>
          <a:p>
            <a:fld id="{86CB4B4D-7CA3-9044-876B-883B54F8677D}" type="slidenum">
              <a:rPr lang="el-GR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</a:t>
            </a:fld>
            <a:endParaRPr lang="el-GR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C7467CB0-676B-CFC5-5D61-D5F14D64C4CC}"/>
              </a:ext>
            </a:extLst>
          </p:cNvPr>
          <p:cNvSpPr txBox="1"/>
          <p:nvPr/>
        </p:nvSpPr>
        <p:spPr>
          <a:xfrm>
            <a:off x="741942" y="1029091"/>
            <a:ext cx="9899165" cy="5360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2" anchor="ctr">
            <a:spAutoFit/>
          </a:bodyPr>
          <a:lstStyle/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GR&lt;&gt;IT (go-live 2012)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GR&lt;&gt;BG (go-live 2018)</a:t>
            </a: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Explicit Auctions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Yearly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Monthly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Shadow Auctions in case of decoupling</a:t>
            </a: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Implicit Auctions on daily basis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GR&lt;&gt;IT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dirty="0">
                <a:solidFill>
                  <a:srgbClr val="66686C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GR&lt;&gt;BG</a:t>
            </a: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1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1600" dirty="0">
              <a:solidFill>
                <a:srgbClr val="66686C"/>
              </a:solidFill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9816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Map&#10;&#10;Description automatically generated">
            <a:extLst>
              <a:ext uri="{FF2B5EF4-FFF2-40B4-BE49-F238E27FC236}">
                <a16:creationId xmlns:a16="http://schemas.microsoft.com/office/drawing/2014/main" id="{688C26CD-96FF-96C5-CA80-B08154F4B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04" y="-1"/>
            <a:ext cx="4817697" cy="4817697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0F66B2D1-8ED0-1C48-A683-B3F269371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0"/>
            <a:ext cx="66675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7163518F-F9CA-284F-86A1-92B943CE7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089" y="5046469"/>
            <a:ext cx="3924300" cy="181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DF74401-7850-2844-811D-4AF460FAD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3455" y="5959329"/>
            <a:ext cx="1159702" cy="6780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4A2FCB2C-633D-4F0A-A295-089455C5E537}"/>
              </a:ext>
            </a:extLst>
          </p:cNvPr>
          <p:cNvSpPr/>
          <p:nvPr/>
        </p:nvSpPr>
        <p:spPr>
          <a:xfrm>
            <a:off x="881533" y="778352"/>
            <a:ext cx="7366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4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D5D84F8E-8A63-4F3D-A86F-EEA35D807411}"/>
              </a:ext>
            </a:extLst>
          </p:cNvPr>
          <p:cNvSpPr txBox="1"/>
          <p:nvPr/>
        </p:nvSpPr>
        <p:spPr>
          <a:xfrm>
            <a:off x="808379" y="256816"/>
            <a:ext cx="10940877" cy="519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3800" b="1" dirty="0">
                <a:ln>
                  <a:solidFill>
                    <a:schemeClr val="bg1"/>
                  </a:solidFill>
                </a:ln>
                <a:solidFill>
                  <a:srgbClr val="005DA9"/>
                </a:solidFill>
                <a:latin typeface="Arial" panose="020B0604020202020204" pitchFamily="34" charset="0"/>
                <a:ea typeface="Roboto Black"/>
                <a:cs typeface="Arial" panose="020B0604020202020204" pitchFamily="34" charset="0"/>
              </a:rPr>
              <a:t>SEE CAO Auction Office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7F50C9-E559-ED47-8DEB-F29D2BC4963B}"/>
              </a:ext>
            </a:extLst>
          </p:cNvPr>
          <p:cNvSpPr/>
          <p:nvPr/>
        </p:nvSpPr>
        <p:spPr>
          <a:xfrm rot="16200000">
            <a:off x="-3110400" y="3042020"/>
            <a:ext cx="6858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Electricity trade status through Interconnections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7" name="Θέση αριθμού διαφάνειας 1">
            <a:extLst>
              <a:ext uri="{FF2B5EF4-FFF2-40B4-BE49-F238E27FC236}">
                <a16:creationId xmlns:a16="http://schemas.microsoft.com/office/drawing/2014/main" id="{D1EE25C4-FDB4-06C9-3DF9-C0FAE2F897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4957" y="122480"/>
            <a:ext cx="230832" cy="379591"/>
          </a:xfrm>
        </p:spPr>
        <p:txBody>
          <a:bodyPr/>
          <a:lstStyle/>
          <a:p>
            <a:fld id="{86CB4B4D-7CA3-9044-876B-883B54F8677D}" type="slidenum">
              <a:rPr lang="el-GR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4</a:t>
            </a:fld>
            <a:endParaRPr lang="el-GR"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The Interconnection of Crete with the Hellenic Electricity Transmission System is a major priority of National strategic energy plan. It is successfully entering the phase of implementation in 2020 with the completion of the tender processes and the inau">
            <a:extLst>
              <a:ext uri="{FF2B5EF4-FFF2-40B4-BE49-F238E27FC236}">
                <a16:creationId xmlns:a16="http://schemas.microsoft.com/office/drawing/2014/main" id="{C7467CB0-676B-CFC5-5D61-D5F14D64C4CC}"/>
              </a:ext>
            </a:extLst>
          </p:cNvPr>
          <p:cNvSpPr txBox="1"/>
          <p:nvPr/>
        </p:nvSpPr>
        <p:spPr>
          <a:xfrm>
            <a:off x="743119" y="1200760"/>
            <a:ext cx="10940877" cy="5014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2" anchor="ctr">
            <a:spAutoFit/>
          </a:bodyPr>
          <a:lstStyle/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Explicit Auctions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GR&lt;&gt;TR (</a:t>
            </a:r>
            <a:r>
              <a:rPr lang="en-US" sz="1500" dirty="0" err="1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go-live</a:t>
            </a: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2015)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GR&lt;&gt;AL (</a:t>
            </a:r>
            <a:r>
              <a:rPr lang="en-US" sz="1500" dirty="0" err="1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go-live</a:t>
            </a: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2016)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GR&lt;&gt;NMK (</a:t>
            </a:r>
            <a:r>
              <a:rPr lang="en-US" sz="1500" dirty="0" err="1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go-live</a:t>
            </a: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2017)</a:t>
            </a: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1500" dirty="0">
              <a:solidFill>
                <a:srgbClr val="66686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Explicit Auctions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Yearly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Monthly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sz="1500" dirty="0">
                <a:solidFill>
                  <a:srgbClr val="66686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Daily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sz="2000" dirty="0">
              <a:solidFill>
                <a:srgbClr val="66686C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7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CBC8E3-F852-89BC-594C-DC31F36835C1}"/>
              </a:ext>
            </a:extLst>
          </p:cNvPr>
          <p:cNvSpPr txBox="1"/>
          <p:nvPr/>
        </p:nvSpPr>
        <p:spPr>
          <a:xfrm>
            <a:off x="1321806" y="235391"/>
            <a:ext cx="8673220" cy="56938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Η κατοχή ενός μακροχρονίου δικαιώματος μεταφοράς εξασφαλίζει σε ένα συμμετέχοντα στις αγορές τις ακόλουθες δυνατότητες: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Να εξασκήσει το δικαίωμά του για να μεταφέρει (με προτεραιότητα και αποδοχή τιμής) ενέργεια μεταξύ διαφορετικών ζωνών προσφορών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Να μεταβιβάσει το δικαίωμά του σε κάποιον άλλο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Να μεταπωλήσει το δικαίωμά του σε επόμενη δημοπρασία (Π.χ. ένα ετήσιο δικαίωμα σε μηνιαίες δημοπρασίες)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6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CBC8E3-F852-89BC-594C-DC31F36835C1}"/>
              </a:ext>
            </a:extLst>
          </p:cNvPr>
          <p:cNvSpPr txBox="1"/>
          <p:nvPr/>
        </p:nvSpPr>
        <p:spPr>
          <a:xfrm>
            <a:off x="1321806" y="235391"/>
            <a:ext cx="8655113" cy="6740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latin typeface="Aptos" panose="020B0004020202020204" pitchFamily="34" charset="0"/>
                <a:ea typeface="Times New Roman" panose="02020603050405020304" pitchFamily="18" charset="0"/>
              </a:rPr>
              <a:t>Όταν ο συμμετέχοντας δεν προβεί σε 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καμία εξάσκηση δικαιώματος  </a:t>
            </a:r>
            <a:r>
              <a:rPr lang="el-GR" sz="2400" dirty="0">
                <a:latin typeface="Aptos" panose="020B0004020202020204" pitchFamily="34" charset="0"/>
                <a:ea typeface="Times New Roman" panose="02020603050405020304" pitchFamily="18" charset="0"/>
              </a:rPr>
              <a:t>που κατείχε 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τότε θα  λάβει: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Στις μη-συζευγμένες διασυνδέσεις (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NM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TR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), την τιμή των ημερησίων δημοπρασιών στις οποίες θα εκχωρηθεί αυτόματα η μεταφορική ικανότητα που δεν χρησιμοποιήθηκε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Στις συζευγμένες διασυνδέσεις (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BG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IT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), τη διαφορά τιμής (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spread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 των </a:t>
            </a:r>
            <a:r>
              <a:rPr lang="el-GR" sz="2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Προημερησίων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αγορών ανάμεσα στις περιοχές προσφορών που αναφέρεται το δικαίωμα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Σε κάθε περίπτωση, η κατοχή ενός μακροχρονίου δικαιώματος μεταφοράς δύναται να προσφέρει στον κάτοχό του αντιστάθμιση κινδύνου (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hedging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 απέναντι στις διακυμάνσεις του προαναφερθέντος 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spread 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καθώς ο κάτοχός του έχει ουσιαστικά κλειδώσει μια τιμή για το 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spread </a:t>
            </a:r>
            <a:r>
              <a:rPr lang="el-GR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αυτό, στην τιμή αγοράς του δικαιώματος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1D699-F120-1BDB-FDC9-F4E25DE13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989" y="2111198"/>
            <a:ext cx="3365499" cy="320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76F72-9715-CE41-954F-7878180FE7E6}"/>
              </a:ext>
            </a:extLst>
          </p:cNvPr>
          <p:cNvSpPr txBox="1"/>
          <p:nvPr/>
        </p:nvSpPr>
        <p:spPr>
          <a:xfrm>
            <a:off x="365156" y="1772123"/>
            <a:ext cx="5730844" cy="141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l-GR" sz="2800" b="1" i="1" kern="0" dirty="0">
                <a:solidFill>
                  <a:srgbClr val="F8F6F0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Helvetica Neue"/>
              </a:rPr>
              <a:t>Ευχαριστώ</a:t>
            </a:r>
            <a:endParaRPr lang="en-US" sz="2800" b="1" i="1" kern="0" dirty="0">
              <a:solidFill>
                <a:srgbClr val="F8F6F0"/>
              </a:solidFill>
              <a:latin typeface="Roboto Black" panose="02000000000000000000" pitchFamily="2" charset="0"/>
              <a:ea typeface="Roboto Black" panose="02000000000000000000" pitchFamily="2" charset="0"/>
              <a:sym typeface="Helvetica Neue"/>
            </a:endParaRPr>
          </a:p>
          <a:p>
            <a:pPr algn="ctr"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l-GR" sz="2800" b="1" i="1" kern="0" dirty="0">
                <a:solidFill>
                  <a:srgbClr val="F8F6F0"/>
                </a:solidFill>
                <a:latin typeface="Roboto Black" panose="02000000000000000000" pitchFamily="2" charset="0"/>
                <a:ea typeface="Roboto Black" panose="02000000000000000000" pitchFamily="2" charset="0"/>
                <a:sym typeface="Helvetica Neue"/>
              </a:rPr>
              <a:t>για την προσοχή σας!</a:t>
            </a:r>
            <a:endParaRPr lang="en-US" sz="2800" b="1" i="1" kern="0" dirty="0">
              <a:solidFill>
                <a:srgbClr val="F8F6F0"/>
              </a:solidFill>
              <a:latin typeface="Roboto Black" panose="02000000000000000000" pitchFamily="2" charset="0"/>
              <a:ea typeface="Roboto Black" panose="02000000000000000000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589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317</Words>
  <Application>Microsoft Office PowerPoint</Application>
  <PresentationFormat>Widescreen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Helvetica Neue</vt:lpstr>
      <vt:lpstr>Helvetica Neue Medium</vt:lpstr>
      <vt:lpstr>Roboto</vt:lpstr>
      <vt:lpstr>Roboto Black</vt:lpstr>
      <vt:lpstr>Roboto Light</vt:lpstr>
      <vt:lpstr>Symbol</vt:lpstr>
      <vt:lpstr>Times New Roman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Steriotis Konstantinos</dc:creator>
  <cp:lastModifiedBy>Michos Dimitris</cp:lastModifiedBy>
  <cp:revision>269</cp:revision>
  <dcterms:created xsi:type="dcterms:W3CDTF">2023-10-10T11:24:51Z</dcterms:created>
  <dcterms:modified xsi:type="dcterms:W3CDTF">2025-03-27T13:31:07Z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724ed5-0cfc-4d4c-ac51-e92bca5b81d6_Enabled">
    <vt:lpwstr>true</vt:lpwstr>
  </property>
  <property fmtid="{D5CDD505-2E9C-101B-9397-08002B2CF9AE}" pid="3" name="MSIP_Label_05724ed5-0cfc-4d4c-ac51-e92bca5b81d6_SetDate">
    <vt:lpwstr>2024-10-30T11:40:05Z</vt:lpwstr>
  </property>
  <property fmtid="{D5CDD505-2E9C-101B-9397-08002B2CF9AE}" pid="4" name="MSIP_Label_05724ed5-0cfc-4d4c-ac51-e92bca5b81d6_Method">
    <vt:lpwstr>Standard</vt:lpwstr>
  </property>
  <property fmtid="{D5CDD505-2E9C-101B-9397-08002B2CF9AE}" pid="5" name="MSIP_Label_05724ed5-0cfc-4d4c-ac51-e92bca5b81d6_Name">
    <vt:lpwstr>defa4170-0d19-0005-0004-bc88714345d2</vt:lpwstr>
  </property>
  <property fmtid="{D5CDD505-2E9C-101B-9397-08002B2CF9AE}" pid="6" name="MSIP_Label_05724ed5-0cfc-4d4c-ac51-e92bca5b81d6_SiteId">
    <vt:lpwstr>04431d29-4523-4837-9461-aba5f0619b10</vt:lpwstr>
  </property>
  <property fmtid="{D5CDD505-2E9C-101B-9397-08002B2CF9AE}" pid="7" name="MSIP_Label_05724ed5-0cfc-4d4c-ac51-e92bca5b81d6_ActionId">
    <vt:lpwstr>ba77209a-461c-4d5d-b269-2ac53eb4834d</vt:lpwstr>
  </property>
  <property fmtid="{D5CDD505-2E9C-101B-9397-08002B2CF9AE}" pid="8" name="MSIP_Label_05724ed5-0cfc-4d4c-ac51-e92bca5b81d6_ContentBits">
    <vt:lpwstr>0</vt:lpwstr>
  </property>
</Properties>
</file>